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257" r:id="rId3"/>
    <p:sldId id="330" r:id="rId4"/>
    <p:sldId id="316" r:id="rId5"/>
    <p:sldId id="331" r:id="rId6"/>
    <p:sldId id="332" r:id="rId7"/>
    <p:sldId id="317" r:id="rId8"/>
    <p:sldId id="333" r:id="rId9"/>
    <p:sldId id="334" r:id="rId10"/>
    <p:sldId id="335" r:id="rId11"/>
    <p:sldId id="336" r:id="rId12"/>
    <p:sldId id="337" r:id="rId13"/>
    <p:sldId id="338" r:id="rId14"/>
    <p:sldId id="339" r:id="rId15"/>
    <p:sldId id="340" r:id="rId16"/>
    <p:sldId id="341" r:id="rId17"/>
    <p:sldId id="342" r:id="rId18"/>
    <p:sldId id="343" r:id="rId19"/>
    <p:sldId id="368" r:id="rId20"/>
    <p:sldId id="369" r:id="rId21"/>
    <p:sldId id="371" r:id="rId22"/>
    <p:sldId id="370" r:id="rId23"/>
    <p:sldId id="351" r:id="rId24"/>
    <p:sldId id="353" r:id="rId25"/>
    <p:sldId id="329" r:id="rId26"/>
    <p:sldId id="328" r:id="rId27"/>
    <p:sldId id="372" r:id="rId28"/>
    <p:sldId id="373" r:id="rId29"/>
    <p:sldId id="374" r:id="rId30"/>
    <p:sldId id="355" r:id="rId31"/>
    <p:sldId id="375" r:id="rId32"/>
    <p:sldId id="376" r:id="rId33"/>
    <p:sldId id="354" r:id="rId34"/>
    <p:sldId id="377" r:id="rId35"/>
    <p:sldId id="356" r:id="rId36"/>
    <p:sldId id="258" r:id="rId37"/>
    <p:sldId id="259" r:id="rId38"/>
    <p:sldId id="261" r:id="rId39"/>
    <p:sldId id="262" r:id="rId40"/>
    <p:sldId id="263" r:id="rId41"/>
    <p:sldId id="264" r:id="rId42"/>
    <p:sldId id="265" r:id="rId43"/>
    <p:sldId id="266" r:id="rId44"/>
    <p:sldId id="380" r:id="rId45"/>
    <p:sldId id="360" r:id="rId46"/>
    <p:sldId id="358" r:id="rId47"/>
    <p:sldId id="359" r:id="rId48"/>
    <p:sldId id="260" r:id="rId49"/>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31" userDrawn="1">
          <p15:clr>
            <a:srgbClr val="A4A3A4"/>
          </p15:clr>
        </p15:guide>
        <p15:guide id="5" orient="horz" pos="3521" userDrawn="1">
          <p15:clr>
            <a:srgbClr val="A4A3A4"/>
          </p15:clr>
        </p15:guide>
        <p15:guide id="6" orient="horz" pos="38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76176" autoAdjust="0"/>
  </p:normalViewPr>
  <p:slideViewPr>
    <p:cSldViewPr snapToGrid="0" showGuides="1">
      <p:cViewPr varScale="1">
        <p:scale>
          <a:sx n="67" d="100"/>
          <a:sy n="67" d="100"/>
        </p:scale>
        <p:origin x="825" y="42"/>
      </p:cViewPr>
      <p:guideLst>
        <p:guide pos="416"/>
        <p:guide pos="7256"/>
        <p:guide orient="horz" pos="648"/>
        <p:guide orient="horz" pos="731"/>
        <p:guide orient="horz" pos="3521"/>
        <p:guide orient="horz" pos="388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5750D29-09BB-754C-68B3-5AB9ECB4B4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E842018-FF09-B795-E59F-2FF207749A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28F221-83FE-43BF-BC27-8BFB06C2AC7E}" type="datetimeFigureOut">
              <a:rPr lang="zh-CN" altLang="en-US" smtClean="0"/>
              <a:t>2024/10/25</a:t>
            </a:fld>
            <a:endParaRPr lang="zh-CN" altLang="en-US"/>
          </a:p>
        </p:txBody>
      </p:sp>
      <p:sp>
        <p:nvSpPr>
          <p:cNvPr id="4" name="页脚占位符 3">
            <a:extLst>
              <a:ext uri="{FF2B5EF4-FFF2-40B4-BE49-F238E27FC236}">
                <a16:creationId xmlns:a16="http://schemas.microsoft.com/office/drawing/2014/main" id="{D894636B-6AD4-AD79-F89B-AED7FAC266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604873C-E19E-7DC2-BF6A-8375A577FD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B2B87D-B146-4CCF-B03E-8783ABA6560C}" type="slidenum">
              <a:rPr lang="zh-CN" altLang="en-US" smtClean="0"/>
              <a:t>‹#›</a:t>
            </a:fld>
            <a:endParaRPr lang="zh-CN" altLang="en-US"/>
          </a:p>
        </p:txBody>
      </p:sp>
    </p:spTree>
    <p:extLst>
      <p:ext uri="{BB962C8B-B14F-4D97-AF65-F5344CB8AC3E}">
        <p14:creationId xmlns:p14="http://schemas.microsoft.com/office/powerpoint/2010/main" val="230793748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5827A-DC6E-4036-ADD2-AC7412891644}" type="datetimeFigureOut">
              <a:rPr lang="zh-CN" altLang="en-US" smtClean="0"/>
              <a:t>2024/10/25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729CC-7D86-4A70-B7FA-080A462B94CE}" type="slidenum">
              <a:rPr lang="zh-CN" altLang="en-US" smtClean="0"/>
              <a:t>‹#›</a:t>
            </a:fld>
            <a:endParaRPr lang="zh-CN" altLang="en-US"/>
          </a:p>
        </p:txBody>
      </p:sp>
    </p:spTree>
    <p:extLst>
      <p:ext uri="{BB962C8B-B14F-4D97-AF65-F5344CB8AC3E}">
        <p14:creationId xmlns:p14="http://schemas.microsoft.com/office/powerpoint/2010/main" val="225526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Network is a decentralized public ledger known for its unique hashgraph consensus algorithm, which is leaderless and asynchronous Byzantine Fault Tolerant (aBFT). This ensures robust security and efficiency.</a:t>
            </a:r>
          </a:p>
          <a:p>
            <a:pPr algn="l"/>
            <a:r>
              <a:rPr lang="en-US" altLang="zh-CN" b="0" i="0" dirty="0">
                <a:solidFill>
                  <a:srgbClr val="24292F"/>
                </a:solidFill>
                <a:effectLst/>
                <a:latin typeface="Noto Sans" panose="020B0502040504020204" pitchFamily="34" charset="0"/>
              </a:rPr>
              <a:t>Hedera is EVM-compatible, meaning developers can use its consensus service APIs to create applications similar to those on Ethereum. Through the Hedera Token Service Standards, it supports smart contracts akin to Ethereum's ERC20, ERC721, and ERC1155, providing flexibility and familiarity for developers.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Founded in 2018, Hedera has grown significantly. As of September 2024, its official X account boasts 354K followers, and its Reddit community has 39K members, reflecting its active and engaged user base.</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a:t>
            </a:fld>
            <a:endParaRPr lang="zh-CN" altLang="en-US"/>
          </a:p>
        </p:txBody>
      </p:sp>
    </p:spTree>
    <p:extLst>
      <p:ext uri="{BB962C8B-B14F-4D97-AF65-F5344CB8AC3E}">
        <p14:creationId xmlns:p14="http://schemas.microsoft.com/office/powerpoint/2010/main" val="2550037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Noto Sans" panose="020B0502040504020204" pitchFamily="34" charset="0"/>
              </a:rPr>
              <a:t>For addresses holding NFTs, the average number per address on Hedera is 3.86, while on Ethereum it's 11.72. The top 10% of addresses on Hedera hold 14.48% of total NFTs, whereas on Ethereum, it's 71.65%.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Noto Sans" panose="020B0502040504020204" pitchFamily="34" charset="0"/>
              </a:rPr>
              <a:t>The Herfindahl-Hirschman Index (HHI) shows Hedera at 0.0004 and Ethereum at 0.0011, indicating high decentralization. However, multiple addresses might belong to the same entity, which could affect the validity of these indices.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15</a:t>
            </a:fld>
            <a:endParaRPr lang="zh-CN" altLang="en-US"/>
          </a:p>
        </p:txBody>
      </p:sp>
    </p:spTree>
    <p:extLst>
      <p:ext uri="{BB962C8B-B14F-4D97-AF65-F5344CB8AC3E}">
        <p14:creationId xmlns:p14="http://schemas.microsoft.com/office/powerpoint/2010/main" val="161619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Through a comprehensive review of third-party data sources, we have identified that the primary marketplaces for Hedera NFTs are </a:t>
            </a:r>
            <a:r>
              <a:rPr lang="en-US" altLang="zh-CN" b="0" i="0" dirty="0" err="1">
                <a:solidFill>
                  <a:srgbClr val="24292F"/>
                </a:solidFill>
                <a:effectLst/>
                <a:latin typeface="Noto Sans" panose="020B0502040504020204" pitchFamily="34" charset="0"/>
              </a:rPr>
              <a:t>Zuse</a:t>
            </a:r>
            <a:r>
              <a:rPr lang="en-US" altLang="zh-CN" b="0" i="0" dirty="0">
                <a:solidFill>
                  <a:srgbClr val="24292F"/>
                </a:solidFill>
                <a:effectLst/>
                <a:latin typeface="Noto Sans" panose="020B0502040504020204" pitchFamily="34" charset="0"/>
              </a:rPr>
              <a:t> Market and </a:t>
            </a:r>
            <a:r>
              <a:rPr lang="en-US" altLang="zh-CN" b="0" i="0" dirty="0" err="1">
                <a:solidFill>
                  <a:srgbClr val="24292F"/>
                </a:solidFill>
                <a:effectLst/>
                <a:latin typeface="Noto Sans" panose="020B0502040504020204" pitchFamily="34" charset="0"/>
              </a:rPr>
              <a:t>SentX</a:t>
            </a:r>
            <a:r>
              <a:rPr lang="en-US" altLang="zh-CN" b="0" i="0" dirty="0">
                <a:solidFill>
                  <a:srgbClr val="24292F"/>
                </a:solidFill>
                <a:effectLst/>
                <a:latin typeface="Noto Sans" panose="020B0502040504020204" pitchFamily="34" charset="0"/>
              </a:rPr>
              <a:t>. These platforms have emerged as central hubs for NFT trading within the Hedera ecosystem.</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Examining the nature of NFTs traded on these marketplaces, it is evident that the majority are digital collectibles. These are often valued for their uniqueness and digital scarcity rather than any intrinsic or tangible assets.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observation aligns with a growing discourse in the academic community. Some scholars have raised concerns about the speculative nature of digital collectibles, arguing that without tangible assets to underpin their value, these NFTs may be more vulnerable to market volatility and speculative bubbles.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issue is particularly pronounced in smaller blockchain markets like Hedera, where lower liquidity and fewer participants can exacerbate these risks. This can lead to greater price instability and higher risk exposure for users.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As the Hedera NFT market continues to evolve, these factors underscore the importance of cautious engagement and thorough due diligence for both collectors and investors.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16</a:t>
            </a:fld>
            <a:endParaRPr lang="zh-CN" altLang="en-US"/>
          </a:p>
        </p:txBody>
      </p:sp>
    </p:spTree>
    <p:extLst>
      <p:ext uri="{BB962C8B-B14F-4D97-AF65-F5344CB8AC3E}">
        <p14:creationId xmlns:p14="http://schemas.microsoft.com/office/powerpoint/2010/main" val="1999328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17</a:t>
            </a:fld>
            <a:endParaRPr lang="zh-CN" altLang="en-US"/>
          </a:p>
        </p:txBody>
      </p:sp>
    </p:spTree>
    <p:extLst>
      <p:ext uri="{BB962C8B-B14F-4D97-AF65-F5344CB8AC3E}">
        <p14:creationId xmlns:p14="http://schemas.microsoft.com/office/powerpoint/2010/main" val="4238406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Why Native Royalty Fees Matter</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First, let's understand why royalty fees are so important for NFTs. Royalty fees are a mechanism that allows creators to earn a percentage of sales each time their NFT is resold. This is essential for several reasons:</a:t>
            </a:r>
          </a:p>
          <a:p>
            <a:pPr algn="l">
              <a:buFont typeface="+mj-lt"/>
              <a:buAutoNum type="arabicPeriod"/>
            </a:pPr>
            <a:r>
              <a:rPr lang="en-US" altLang="zh-CN" b="1" i="0" dirty="0">
                <a:solidFill>
                  <a:srgbClr val="24292F"/>
                </a:solidFill>
                <a:effectLst/>
                <a:latin typeface="Noto Sans" panose="020B0502040504020204" pitchFamily="34" charset="0"/>
              </a:rPr>
              <a:t>Incentivizing Creators:</a:t>
            </a:r>
            <a:r>
              <a:rPr lang="en-US" altLang="zh-CN" b="0" i="0" dirty="0">
                <a:solidFill>
                  <a:srgbClr val="24292F"/>
                </a:solidFill>
                <a:effectLst/>
                <a:latin typeface="Noto Sans" panose="020B0502040504020204" pitchFamily="34" charset="0"/>
              </a:rPr>
              <a:t> Royalties provide ongoing revenue for creators, encouraging them to continue producing high-quality content. Without this incentive, many artists might find it less appealing to invest their time and effort into creating NFTs.</a:t>
            </a:r>
          </a:p>
          <a:p>
            <a:pPr algn="l">
              <a:buFont typeface="+mj-lt"/>
              <a:buAutoNum type="arabicPeriod"/>
            </a:pPr>
            <a:r>
              <a:rPr lang="en-US" altLang="zh-CN" b="1" i="0" dirty="0">
                <a:solidFill>
                  <a:srgbClr val="24292F"/>
                </a:solidFill>
                <a:effectLst/>
                <a:latin typeface="Noto Sans" panose="020B0502040504020204" pitchFamily="34" charset="0"/>
              </a:rPr>
              <a:t>Boosting Market Activity:</a:t>
            </a:r>
            <a:r>
              <a:rPr lang="en-US" altLang="zh-CN" b="0" i="0" dirty="0">
                <a:solidFill>
                  <a:srgbClr val="24292F"/>
                </a:solidFill>
                <a:effectLst/>
                <a:latin typeface="Noto Sans" panose="020B0502040504020204" pitchFamily="34" charset="0"/>
              </a:rPr>
              <a:t> When creators are rewarded for their work, they are more likely to engage with the market actively, promoting their NFTs and driving overall market activity. This helps build a vibrant and dynamic ecosystem where both creators and investors benefit.</a:t>
            </a:r>
          </a:p>
          <a:p>
            <a:pPr algn="l">
              <a:buFont typeface="+mj-lt"/>
              <a:buAutoNum type="arabicPeriod"/>
            </a:pPr>
            <a:r>
              <a:rPr lang="en-US" altLang="zh-CN" b="1" i="0" dirty="0">
                <a:solidFill>
                  <a:srgbClr val="24292F"/>
                </a:solidFill>
                <a:effectLst/>
                <a:latin typeface="Noto Sans" panose="020B0502040504020204" pitchFamily="34" charset="0"/>
              </a:rPr>
              <a:t>Protecting Creator Rights:</a:t>
            </a:r>
            <a:r>
              <a:rPr lang="en-US" altLang="zh-CN" b="0" i="0" dirty="0">
                <a:solidFill>
                  <a:srgbClr val="24292F"/>
                </a:solidFill>
                <a:effectLst/>
                <a:latin typeface="Noto Sans" panose="020B0502040504020204" pitchFamily="34" charset="0"/>
              </a:rPr>
              <a:t> Native support for royalties ensures that creators' rights are protected automatically by the blockchain, without relying on external platforms or third-party agreements.</a:t>
            </a:r>
          </a:p>
          <a:p>
            <a:pPr algn="l">
              <a:buFont typeface="+mj-lt"/>
              <a:buNone/>
            </a:pPr>
            <a:endParaRPr lang="en-US" altLang="zh-CN" b="0" i="0" dirty="0">
              <a:solidFill>
                <a:srgbClr val="24292F"/>
              </a:solidFill>
              <a:effectLst/>
              <a:latin typeface="Noto Sans" panose="020B0502040504020204" pitchFamily="34" charset="0"/>
            </a:endParaRPr>
          </a:p>
          <a:p>
            <a:pPr algn="l">
              <a:buFont typeface="+mj-lt"/>
              <a:buNone/>
            </a:pPr>
            <a:r>
              <a:rPr lang="en-US" altLang="zh-CN" b="1" i="0" dirty="0">
                <a:solidFill>
                  <a:srgbClr val="24292F"/>
                </a:solidFill>
                <a:effectLst/>
                <a:latin typeface="Noto Sans" panose="020B0502040504020204" pitchFamily="34" charset="0"/>
              </a:rPr>
              <a:t>Contrast with </a:t>
            </a:r>
            <a:r>
              <a:rPr lang="en-US" altLang="zh-CN" b="1" i="0" dirty="0" err="1">
                <a:solidFill>
                  <a:srgbClr val="24292F"/>
                </a:solidFill>
                <a:effectLst/>
                <a:latin typeface="Noto Sans" panose="020B0502040504020204" pitchFamily="34" charset="0"/>
              </a:rPr>
              <a:t>OpenSea’s</a:t>
            </a:r>
            <a:r>
              <a:rPr lang="en-US" altLang="zh-CN" b="1" i="0" dirty="0">
                <a:solidFill>
                  <a:srgbClr val="24292F"/>
                </a:solidFill>
                <a:effectLst/>
                <a:latin typeface="Noto Sans" panose="020B0502040504020204" pitchFamily="34" charset="0"/>
              </a:rPr>
              <a:t> Decision</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To highlight the significance of Hedera’s approach, let's look at a recent development in the NFT marketplace. In August 2023, OpenSea, one of the largest NFT marketplaces, announced that it would no longer enforce mandatory royalty fees. This decision came as a response to competition from other marketplaces like Blur, which do not enforce royalties.</a:t>
            </a:r>
          </a:p>
          <a:p>
            <a:pPr algn="l"/>
            <a:r>
              <a:rPr lang="en-US" altLang="zh-CN" b="0" i="0" dirty="0">
                <a:solidFill>
                  <a:srgbClr val="24292F"/>
                </a:solidFill>
                <a:effectLst/>
                <a:latin typeface="Noto Sans" panose="020B0502040504020204" pitchFamily="34" charset="0"/>
              </a:rPr>
              <a:t>While </a:t>
            </a:r>
            <a:r>
              <a:rPr lang="en-US" altLang="zh-CN" b="0" i="0" dirty="0" err="1">
                <a:solidFill>
                  <a:srgbClr val="24292F"/>
                </a:solidFill>
                <a:effectLst/>
                <a:latin typeface="Noto Sans" panose="020B0502040504020204" pitchFamily="34" charset="0"/>
              </a:rPr>
              <a:t>OpenSea’s</a:t>
            </a:r>
            <a:r>
              <a:rPr lang="en-US" altLang="zh-CN" b="0" i="0" dirty="0">
                <a:solidFill>
                  <a:srgbClr val="24292F"/>
                </a:solidFill>
                <a:effectLst/>
                <a:latin typeface="Noto Sans" panose="020B0502040504020204" pitchFamily="34" charset="0"/>
              </a:rPr>
              <a:t> move might seem like a way to attract more traders by lowering costs, it has significant implications for creators. Without enforced royalties, creators lose a crucial revenue stream, which can disincentivize them from creating and selling NFTs on platforms that do not protect their financial interests.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18</a:t>
            </a:fld>
            <a:endParaRPr lang="zh-CN" altLang="en-US"/>
          </a:p>
        </p:txBody>
      </p:sp>
    </p:spTree>
    <p:extLst>
      <p:ext uri="{BB962C8B-B14F-4D97-AF65-F5344CB8AC3E}">
        <p14:creationId xmlns:p14="http://schemas.microsoft.com/office/powerpoint/2010/main" val="211383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Hedera’s Native Support for Royalty Fees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Hedera Hashgraph stands out in this regard because it natively supports NFT royalty fees. This means that royalty payments are automatically enforced by the network’s smart contract capabilities, which are compatible with the Ethereum Virtual Machine (EVM). This compatibility ensures that developers can easily integrate and deploy their NFT projects on Hedera, leveraging the benefits of built-in royalty enforcement.</a:t>
            </a:r>
          </a:p>
          <a:p>
            <a:pPr algn="l"/>
            <a:r>
              <a:rPr lang="en-US" altLang="zh-CN" b="1" i="0" dirty="0">
                <a:solidFill>
                  <a:srgbClr val="24292F"/>
                </a:solidFill>
                <a:effectLst/>
                <a:latin typeface="Noto Sans" panose="020B0502040504020204" pitchFamily="34" charset="0"/>
              </a:rPr>
              <a:t>Hedera’s Commitment to Creators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In contrast, Hedera’s native support for royalty fees demonstrates a strong commitment to protecting creators' rights and ensuring they are fairly compensated for their work. By embedding royalty enforcement directly into the blockchain protocol, Hedera provides a reliable and transparent way for creators to earn ongoing revenue from their NFTs, regardless of where or how many times they are resold.</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19</a:t>
            </a:fld>
            <a:endParaRPr lang="zh-CN" altLang="en-US"/>
          </a:p>
        </p:txBody>
      </p:sp>
    </p:spTree>
    <p:extLst>
      <p:ext uri="{BB962C8B-B14F-4D97-AF65-F5344CB8AC3E}">
        <p14:creationId xmlns:p14="http://schemas.microsoft.com/office/powerpoint/2010/main" val="4093600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Imaginative Possibilities with AI and Blockchain</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The convergence of AI and blockchain offers an unprecedented realm of imaginative possibilities. AI has already made significant strides in generating creative content, from art and music to fashion design. Meanwhile, blockchain technology provides a secure and transparent way to manage and verify ownership and transactions.</a:t>
            </a:r>
          </a:p>
          <a:p>
            <a:pPr algn="l"/>
            <a:r>
              <a:rPr lang="en-US" altLang="zh-CN" b="0" i="0" dirty="0">
                <a:solidFill>
                  <a:srgbClr val="24292F"/>
                </a:solidFill>
                <a:effectLst/>
                <a:latin typeface="Noto Sans" panose="020B0502040504020204" pitchFamily="34" charset="0"/>
              </a:rPr>
              <a:t>When these two technologies come together, they create a powerful synergy that can redefine how we think about copyright and ownership in the digital age. Creators now have the potential for more flexible and robust control over their intellectual property, ensuring that their rights are protected and fairly compensated.</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Flexible Copyright Control for Creators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One of the most compelling aspects of this combination is the enhanced flexibility in copyright control. Traditionally, managing and enforcing copyright has been a complex and often cumbersome process. However, with blockchain, creators can leverage smart contracts to automate rights management and royalty payments. This ensures that every time their work is used or sold, they receive fair compensation without the need for intermediaries.</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Case Study: AI Designer Fashion Platform</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Let me illustrate this with an example from our team’s project. We have developed an AI-powered fashion design generation platform. On this platform, creators can design unique clothing items using AI tools. Once a creator generates a design, they can tokenize it on the blockchain, transforming it into a digital asset with verifiable ownership.</a:t>
            </a:r>
          </a:p>
          <a:p>
            <a:pPr algn="l"/>
            <a:r>
              <a:rPr lang="en-US" altLang="zh-CN" b="0" i="0" dirty="0">
                <a:solidFill>
                  <a:srgbClr val="24292F"/>
                </a:solidFill>
                <a:effectLst/>
                <a:latin typeface="Noto Sans" panose="020B0502040504020204" pitchFamily="34" charset="0"/>
              </a:rPr>
              <a:t>This tokenization process opens up a multitude of opportunities. The digital tokens can be traded on blockchain marketplaces, allowing designers to reach a global audience. Moreover, it creates a seamless integration across the entire fashion industry value chain, connecting consumers, designers, AI service platforms, and clothing manufacturers.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20</a:t>
            </a:fld>
            <a:endParaRPr lang="zh-CN" altLang="en-US"/>
          </a:p>
        </p:txBody>
      </p:sp>
    </p:spTree>
    <p:extLst>
      <p:ext uri="{BB962C8B-B14F-4D97-AF65-F5344CB8AC3E}">
        <p14:creationId xmlns:p14="http://schemas.microsoft.com/office/powerpoint/2010/main" val="390050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Unlocking Industry Pathways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By leveraging blockchain, we can streamline the entire process from design to production. For instance, a consumer who buys a tokenized design can directly place an order with a manufacturing partner to produce the physical garment. This not only enhances efficiency but also ensures that the designer is credited and compensated for their work at every stage.</a:t>
            </a:r>
          </a:p>
          <a:p>
            <a:pPr algn="l"/>
            <a:r>
              <a:rPr lang="en-US" altLang="zh-CN" b="0" i="0" dirty="0">
                <a:solidFill>
                  <a:srgbClr val="24292F"/>
                </a:solidFill>
                <a:effectLst/>
                <a:latin typeface="Noto Sans" panose="020B0502040504020204" pitchFamily="34" charset="0"/>
              </a:rPr>
              <a:t>This integration can also foster new business models. Designers can license their tokenized designs to multiple manufacturers, earning royalties each time a garment is produced and sold. This democratizes access to high-quality designs and empowers creators to maximize the value of their intellectual property.</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Invitation to Explore Open-Designers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Regarding our Open-Designers AI fashion generation platform, we warmly welcome anyone interested to learn more and explore its capabilities. This platform not only leverages advanced AI to generate unique fashion designs but also integrates seamlessly with blockchain technology. By tokenizing designs, we ensure verifiable ownership and enable secure, transparent transactions. We believe this powerful combination can be a valuable tool for creators looking to innovate, protect their intellectual property, and expand their reach in the fashion industry.</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21</a:t>
            </a:fld>
            <a:endParaRPr lang="zh-CN" altLang="en-US"/>
          </a:p>
        </p:txBody>
      </p:sp>
    </p:spTree>
    <p:extLst>
      <p:ext uri="{BB962C8B-B14F-4D97-AF65-F5344CB8AC3E}">
        <p14:creationId xmlns:p14="http://schemas.microsoft.com/office/powerpoint/2010/main" val="6328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Benefits of RWA Tokenization</a:t>
            </a:r>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Increased Liquidity:</a:t>
            </a:r>
            <a:r>
              <a:rPr lang="en-US" altLang="zh-CN" b="0" i="0" dirty="0">
                <a:solidFill>
                  <a:srgbClr val="24292F"/>
                </a:solidFill>
                <a:effectLst/>
                <a:latin typeface="Noto Sans" panose="020B0502040504020204" pitchFamily="34" charset="0"/>
              </a:rPr>
              <a:t> One of the primary advantages is the increased liquidity. Traditionally, assets like real estate or art have been difficult to buy and sell quickly. Tokenization allows these assets to be traded more easily on blockchain marketplaces, making it simpler for investors to enter and exit positions.</a:t>
            </a:r>
          </a:p>
          <a:p>
            <a:pPr algn="l"/>
            <a:r>
              <a:rPr lang="en-US" altLang="zh-CN" b="1" i="0" dirty="0">
                <a:solidFill>
                  <a:srgbClr val="24292F"/>
                </a:solidFill>
                <a:effectLst/>
                <a:latin typeface="Noto Sans" panose="020B0502040504020204" pitchFamily="34" charset="0"/>
              </a:rPr>
              <a:t>Fractional Ownership:</a:t>
            </a:r>
            <a:r>
              <a:rPr lang="en-US" altLang="zh-CN" b="0" i="0" dirty="0">
                <a:solidFill>
                  <a:srgbClr val="24292F"/>
                </a:solidFill>
                <a:effectLst/>
                <a:latin typeface="Noto Sans" panose="020B0502040504020204" pitchFamily="34" charset="0"/>
              </a:rPr>
              <a:t> Another significant benefit is fractional ownership. High-value assets, such as a multimillion-dollar property, can be divided into smaller, more affordable units. This means that more investors can participate in owning a fraction of these valuable assets, democratizing access to investment opportunities.</a:t>
            </a:r>
          </a:p>
          <a:p>
            <a:pPr algn="l"/>
            <a:r>
              <a:rPr lang="en-US" altLang="zh-CN" b="1" i="0" dirty="0">
                <a:solidFill>
                  <a:srgbClr val="24292F"/>
                </a:solidFill>
                <a:effectLst/>
                <a:latin typeface="Noto Sans" panose="020B0502040504020204" pitchFamily="34" charset="0"/>
              </a:rPr>
              <a:t>Transparency and Security:</a:t>
            </a:r>
            <a:r>
              <a:rPr lang="en-US" altLang="zh-CN" b="0" i="0" dirty="0">
                <a:solidFill>
                  <a:srgbClr val="24292F"/>
                </a:solidFill>
                <a:effectLst/>
                <a:latin typeface="Noto Sans" panose="020B0502040504020204" pitchFamily="34" charset="0"/>
              </a:rPr>
              <a:t> Blockchain technology provides a transparent and immutable ledger. All transactions are recorded on the blockchain, ensuring that they are secure and can be verified by anyone. This level of transparency reduces the risk of fraud and increases trust among investors.</a:t>
            </a:r>
          </a:p>
          <a:p>
            <a:pPr algn="l"/>
            <a:r>
              <a:rPr lang="en-US" altLang="zh-CN" b="1" i="0" dirty="0">
                <a:solidFill>
                  <a:srgbClr val="24292F"/>
                </a:solidFill>
                <a:effectLst/>
                <a:latin typeface="Noto Sans" panose="020B0502040504020204" pitchFamily="34" charset="0"/>
              </a:rPr>
              <a:t>Reduced Transaction Costs:</a:t>
            </a:r>
            <a:r>
              <a:rPr lang="en-US" altLang="zh-CN" b="0" i="0" dirty="0">
                <a:solidFill>
                  <a:srgbClr val="24292F"/>
                </a:solidFill>
                <a:effectLst/>
                <a:latin typeface="Noto Sans" panose="020B0502040504020204" pitchFamily="34" charset="0"/>
              </a:rPr>
              <a:t> By automating processes through smart contracts, tokenization reduces the need for intermediaries. This not only speeds up transactions but also lowers the associated costs, making investments more efficient and cost-effective.</a:t>
            </a:r>
          </a:p>
          <a:p>
            <a:pPr algn="l"/>
            <a:r>
              <a:rPr lang="en-US" altLang="zh-CN" b="1" i="0" dirty="0">
                <a:solidFill>
                  <a:srgbClr val="24292F"/>
                </a:solidFill>
                <a:effectLst/>
                <a:latin typeface="Noto Sans" panose="020B0502040504020204" pitchFamily="34" charset="0"/>
              </a:rPr>
              <a:t>Global Market Access:</a:t>
            </a:r>
            <a:r>
              <a:rPr lang="en-US" altLang="zh-CN" b="0" i="0" dirty="0">
                <a:solidFill>
                  <a:srgbClr val="24292F"/>
                </a:solidFill>
                <a:effectLst/>
                <a:latin typeface="Noto Sans" panose="020B0502040504020204" pitchFamily="34" charset="0"/>
              </a:rPr>
              <a:t> Finally, tokenization enables global market access. Investors from around the world can participate in buying and selling tokens, breaking down geographical barriers and opening up new investment opportunities on a global scale.“</a:t>
            </a:r>
          </a:p>
          <a:p>
            <a:pPr algn="l"/>
            <a:endParaRPr lang="en-US" altLang="zh-CN" b="0" i="0" dirty="0">
              <a:solidFill>
                <a:srgbClr val="24292F"/>
              </a:solidFill>
              <a:effectLst/>
              <a:latin typeface="Noto Sans" panose="020B0502040504020204" pitchFamily="34" charset="0"/>
            </a:endParaRPr>
          </a:p>
          <a:p>
            <a:pPr algn="l"/>
            <a:r>
              <a:rPr lang="en-US" altLang="zh-CN" b="1" i="0" dirty="0">
                <a:solidFill>
                  <a:srgbClr val="24292F"/>
                </a:solidFill>
                <a:effectLst/>
                <a:latin typeface="Noto Sans" panose="020B0502040504020204" pitchFamily="34" charset="0"/>
              </a:rPr>
              <a:t>How It Works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"Now, let's take a look at how the process of RWA tokenization works.</a:t>
            </a:r>
          </a:p>
          <a:p>
            <a:pPr algn="l"/>
            <a:r>
              <a:rPr lang="en-US" altLang="zh-CN" b="1" i="0" dirty="0">
                <a:solidFill>
                  <a:srgbClr val="24292F"/>
                </a:solidFill>
                <a:effectLst/>
                <a:latin typeface="Noto Sans" panose="020B0502040504020204" pitchFamily="34" charset="0"/>
              </a:rPr>
              <a:t>Asset Identification:</a:t>
            </a:r>
            <a:r>
              <a:rPr lang="en-US" altLang="zh-CN" b="0" i="0" dirty="0">
                <a:solidFill>
                  <a:srgbClr val="24292F"/>
                </a:solidFill>
                <a:effectLst/>
                <a:latin typeface="Noto Sans" panose="020B0502040504020204" pitchFamily="34" charset="0"/>
              </a:rPr>
              <a:t> The first step is asset identification. This involves selecting a physical asset that you want to tokenize. It could be real estate, art, precious metals, or any other valuable physical asset.</a:t>
            </a:r>
          </a:p>
          <a:p>
            <a:pPr algn="l"/>
            <a:r>
              <a:rPr lang="en-US" altLang="zh-CN" b="1" i="0" dirty="0">
                <a:solidFill>
                  <a:srgbClr val="24292F"/>
                </a:solidFill>
                <a:effectLst/>
                <a:latin typeface="Noto Sans" panose="020B0502040504020204" pitchFamily="34" charset="0"/>
              </a:rPr>
              <a:t>Valuation and Legal Compliance:</a:t>
            </a:r>
            <a:r>
              <a:rPr lang="en-US" altLang="zh-CN" b="0" i="0" dirty="0">
                <a:solidFill>
                  <a:srgbClr val="24292F"/>
                </a:solidFill>
                <a:effectLst/>
                <a:latin typeface="Noto Sans" panose="020B0502040504020204" pitchFamily="34" charset="0"/>
              </a:rPr>
              <a:t> Next, it's crucial to ensure accurate valuation and regulatory compliance. This step involves assessing the value of the asset and making sure that all legal requirements are met to tokenize it.</a:t>
            </a:r>
          </a:p>
          <a:p>
            <a:pPr algn="l"/>
            <a:r>
              <a:rPr lang="en-US" altLang="zh-CN" b="1" i="0" dirty="0">
                <a:solidFill>
                  <a:srgbClr val="24292F"/>
                </a:solidFill>
                <a:effectLst/>
                <a:latin typeface="Noto Sans" panose="020B0502040504020204" pitchFamily="34" charset="0"/>
              </a:rPr>
              <a:t>Token Issuance:</a:t>
            </a:r>
            <a:r>
              <a:rPr lang="en-US" altLang="zh-CN" b="0" i="0" dirty="0">
                <a:solidFill>
                  <a:srgbClr val="24292F"/>
                </a:solidFill>
                <a:effectLst/>
                <a:latin typeface="Noto Sans" panose="020B0502040504020204" pitchFamily="34" charset="0"/>
              </a:rPr>
              <a:t> Once the asset is valued and compliant with regulations, digital tokens representing the asset are created. These tokens are essentially digital representations of the asset's ownership.</a:t>
            </a:r>
          </a:p>
          <a:p>
            <a:pPr algn="l"/>
            <a:r>
              <a:rPr lang="en-US" altLang="zh-CN" b="1" i="0" dirty="0">
                <a:solidFill>
                  <a:srgbClr val="24292F"/>
                </a:solidFill>
                <a:effectLst/>
                <a:latin typeface="Noto Sans" panose="020B0502040504020204" pitchFamily="34" charset="0"/>
              </a:rPr>
              <a:t>Market Placement:</a:t>
            </a:r>
            <a:r>
              <a:rPr lang="en-US" altLang="zh-CN" b="0" i="0" dirty="0">
                <a:solidFill>
                  <a:srgbClr val="24292F"/>
                </a:solidFill>
                <a:effectLst/>
                <a:latin typeface="Noto Sans" panose="020B0502040504020204" pitchFamily="34" charset="0"/>
              </a:rPr>
              <a:t> After issuing the tokens, they are listed on a blockchain marketplace. This is where investors can discover and purchase the tokens.</a:t>
            </a:r>
          </a:p>
          <a:p>
            <a:pPr algn="l"/>
            <a:r>
              <a:rPr lang="en-US" altLang="zh-CN" b="1" i="0" dirty="0">
                <a:solidFill>
                  <a:srgbClr val="24292F"/>
                </a:solidFill>
                <a:effectLst/>
                <a:latin typeface="Noto Sans" panose="020B0502040504020204" pitchFamily="34" charset="0"/>
              </a:rPr>
              <a:t>Trading:</a:t>
            </a:r>
            <a:r>
              <a:rPr lang="en-US" altLang="zh-CN" b="0" i="0" dirty="0">
                <a:solidFill>
                  <a:srgbClr val="24292F"/>
                </a:solidFill>
                <a:effectLst/>
                <a:latin typeface="Noto Sans" panose="020B0502040504020204" pitchFamily="34" charset="0"/>
              </a:rPr>
              <a:t> Finally, investors can buy, sell, and trade these tokens on the blockchain marketplace. This trading activity increases the liquidity of the asset and allows for easier and more efficient transactions.</a:t>
            </a:r>
          </a:p>
          <a:p>
            <a:pPr algn="l"/>
            <a:r>
              <a:rPr lang="en-US" altLang="zh-CN" b="0" i="0" dirty="0">
                <a:solidFill>
                  <a:srgbClr val="24292F"/>
                </a:solidFill>
                <a:effectLst/>
                <a:latin typeface="Noto Sans" panose="020B0502040504020204" pitchFamily="34" charset="0"/>
              </a:rPr>
              <a:t>By following these steps, we can transform traditional physical assets into digital tokens, unlocking a range of benefits and new opportunities for investors."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22</a:t>
            </a:fld>
            <a:endParaRPr lang="zh-CN" altLang="en-US"/>
          </a:p>
        </p:txBody>
      </p:sp>
    </p:spTree>
    <p:extLst>
      <p:ext uri="{BB962C8B-B14F-4D97-AF65-F5344CB8AC3E}">
        <p14:creationId xmlns:p14="http://schemas.microsoft.com/office/powerpoint/2010/main" val="1040711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23</a:t>
            </a:fld>
            <a:endParaRPr lang="zh-CN" altLang="en-US"/>
          </a:p>
        </p:txBody>
      </p:sp>
    </p:spTree>
    <p:extLst>
      <p:ext uri="{BB962C8B-B14F-4D97-AF65-F5344CB8AC3E}">
        <p14:creationId xmlns:p14="http://schemas.microsoft.com/office/powerpoint/2010/main" val="3761754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24</a:t>
            </a:fld>
            <a:endParaRPr lang="zh-CN" altLang="en-US"/>
          </a:p>
        </p:txBody>
      </p:sp>
    </p:spTree>
    <p:extLst>
      <p:ext uri="{BB962C8B-B14F-4D97-AF65-F5344CB8AC3E}">
        <p14:creationId xmlns:p14="http://schemas.microsoft.com/office/powerpoint/2010/main" val="2000048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offers standardized interfaces for minting and trading NFTs. Unlike Ethereum, Hedera includes a native royalty function that allows creators to easily configure fees and earn revenue from their NFT transactions. NFT fees on Hedera are fixed, priced in USD, and paid in HBAR, its native currency.</a:t>
            </a:r>
          </a:p>
          <a:p>
            <a:pPr algn="l"/>
            <a:r>
              <a:rPr lang="en-US" altLang="zh-CN" b="0" i="0" dirty="0">
                <a:solidFill>
                  <a:srgbClr val="24292F"/>
                </a:solidFill>
                <a:effectLst/>
                <a:latin typeface="Noto Sans" panose="020B0502040504020204" pitchFamily="34" charset="0"/>
              </a:rPr>
              <a:t>For example, creating an NFT collection on Hedera costs 1 USD in HBAR. In comparison, deploying a smart contract on Ethereum via OpenSea costs about 9.05 USD. Additionally, exchanging NFTs on Hedera costs just 0.001 USD, whereas buying an NFT on Ethereum's </a:t>
            </a:r>
            <a:r>
              <a:rPr lang="en-US" altLang="zh-CN" b="0" i="0" dirty="0" err="1">
                <a:solidFill>
                  <a:srgbClr val="24292F"/>
                </a:solidFill>
                <a:effectLst/>
                <a:latin typeface="Noto Sans" panose="020B0502040504020204" pitchFamily="34" charset="0"/>
              </a:rPr>
              <a:t>mainnet</a:t>
            </a:r>
            <a:r>
              <a:rPr lang="en-US" altLang="zh-CN" b="0" i="0" dirty="0">
                <a:solidFill>
                  <a:srgbClr val="24292F"/>
                </a:solidFill>
                <a:effectLst/>
                <a:latin typeface="Noto Sans" panose="020B0502040504020204" pitchFamily="34" charset="0"/>
              </a:rPr>
              <a:t> via OpenSea incurs a network fee of approximately 0.5 USD.</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5</a:t>
            </a:fld>
            <a:endParaRPr lang="zh-CN" altLang="en-US"/>
          </a:p>
        </p:txBody>
      </p:sp>
    </p:spTree>
    <p:extLst>
      <p:ext uri="{BB962C8B-B14F-4D97-AF65-F5344CB8AC3E}">
        <p14:creationId xmlns:p14="http://schemas.microsoft.com/office/powerpoint/2010/main" val="1228580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Hedera Mirror Nodes store the history of transactions that occurred on </a:t>
            </a:r>
            <a:r>
              <a:rPr lang="en-US" altLang="zh-CN" dirty="0" err="1"/>
              <a:t>mainnet</a:t>
            </a:r>
            <a:r>
              <a:rPr lang="en-US" altLang="zh-CN" dirty="0"/>
              <a:t>, </a:t>
            </a:r>
            <a:r>
              <a:rPr lang="en-US" altLang="zh-CN" dirty="0" err="1"/>
              <a:t>testnet</a:t>
            </a:r>
            <a:r>
              <a:rPr lang="en-US" altLang="zh-CN" dirty="0"/>
              <a:t>, and </a:t>
            </a:r>
            <a:r>
              <a:rPr lang="en-US" altLang="zh-CN" dirty="0" err="1"/>
              <a:t>previewnet</a:t>
            </a:r>
            <a:r>
              <a:rPr lang="en-US" altLang="zh-CN" dirty="0"/>
              <a:t>.  Each transaction generates a record that is stored in a record file.  The transaction contents can be accessed by the mirror node REST APIs. (https://docs.hedera.com/hedera/sdks-and-apis/rest-api)</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25</a:t>
            </a:fld>
            <a:endParaRPr lang="zh-CN" altLang="en-US"/>
          </a:p>
        </p:txBody>
      </p:sp>
    </p:spTree>
    <p:extLst>
      <p:ext uri="{BB962C8B-B14F-4D97-AF65-F5344CB8AC3E}">
        <p14:creationId xmlns:p14="http://schemas.microsoft.com/office/powerpoint/2010/main" val="2707220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Base_url</a:t>
            </a:r>
            <a:r>
              <a:rPr lang="en-US" altLang="zh-CN" dirty="0"/>
              <a:t> +  </a:t>
            </a:r>
            <a:r>
              <a:rPr lang="en-US" altLang="zh-CN" dirty="0" err="1"/>
              <a:t>suburl</a:t>
            </a:r>
            <a:r>
              <a:rPr lang="en-US" altLang="zh-CN" dirty="0"/>
              <a:t> =  what you want </a:t>
            </a:r>
            <a:r>
              <a:rPr lang="zh-CN" altLang="en-US" dirty="0"/>
              <a:t>，</a:t>
            </a:r>
            <a:r>
              <a:rPr lang="en-US" altLang="zh-CN" dirty="0"/>
              <a:t>find the </a:t>
            </a:r>
            <a:r>
              <a:rPr lang="en-US" altLang="zh-CN" dirty="0" err="1"/>
              <a:t>mainnet</a:t>
            </a:r>
            <a:r>
              <a:rPr lang="en-US" altLang="zh-CN" dirty="0"/>
              <a:t> node as the base </a:t>
            </a:r>
            <a:r>
              <a:rPr lang="en-US" altLang="zh-CN" dirty="0" err="1"/>
              <a:t>url</a:t>
            </a:r>
            <a:r>
              <a:rPr lang="en-US" altLang="zh-CN" dirty="0"/>
              <a:t> ,and joint the  sub </a:t>
            </a:r>
            <a:r>
              <a:rPr lang="en-US" altLang="zh-CN" dirty="0" err="1"/>
              <a:t>url</a:t>
            </a:r>
            <a:r>
              <a:rPr lang="en-US" altLang="zh-CN" dirty="0"/>
              <a:t> want you want </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26</a:t>
            </a:fld>
            <a:endParaRPr lang="zh-CN" altLang="en-US"/>
          </a:p>
        </p:txBody>
      </p:sp>
    </p:spTree>
    <p:extLst>
      <p:ext uri="{BB962C8B-B14F-4D97-AF65-F5344CB8AC3E}">
        <p14:creationId xmlns:p14="http://schemas.microsoft.com/office/powerpoint/2010/main" val="602114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Get 29,011 contracts in hedera block chain, 25,811 traded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27</a:t>
            </a:fld>
            <a:endParaRPr lang="zh-CN" altLang="en-US"/>
          </a:p>
        </p:txBody>
      </p:sp>
    </p:spTree>
    <p:extLst>
      <p:ext uri="{BB962C8B-B14F-4D97-AF65-F5344CB8AC3E}">
        <p14:creationId xmlns:p14="http://schemas.microsoft.com/office/powerpoint/2010/main" val="2006405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  token id of each contracts  to get each series number of each token id, </a:t>
            </a:r>
            <a:r>
              <a:rPr lang="zh-CN" altLang="en-US" dirty="0"/>
              <a:t>（</a:t>
            </a:r>
            <a:r>
              <a:rPr lang="en-US" altLang="zh-CN" dirty="0"/>
              <a:t>series num </a:t>
            </a:r>
            <a:r>
              <a:rPr lang="zh-CN" altLang="en-US" dirty="0"/>
              <a:t>唯一编码）跟以太坊不一样，数据层面上抽象描述</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28</a:t>
            </a:fld>
            <a:endParaRPr lang="zh-CN" altLang="en-US"/>
          </a:p>
        </p:txBody>
      </p:sp>
    </p:spTree>
    <p:extLst>
      <p:ext uri="{BB962C8B-B14F-4D97-AF65-F5344CB8AC3E}">
        <p14:creationId xmlns:p14="http://schemas.microsoft.com/office/powerpoint/2010/main" val="2165427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Iterate over all the token and series number of  each contract  above to get the transactions (mint ,deleted , cryptos </a:t>
            </a:r>
            <a:r>
              <a:rPr lang="en-US" altLang="zh-CN" dirty="0" err="1"/>
              <a:t>transfer,cryptos</a:t>
            </a:r>
            <a:r>
              <a:rPr lang="en-US" altLang="zh-CN" dirty="0"/>
              <a:t> trades ) for each contract </a:t>
            </a:r>
          </a:p>
          <a:p>
            <a:r>
              <a:rPr lang="en-US" altLang="zh-CN" dirty="0"/>
              <a:t>Total 9 M + transactions records in hedera  up  to  2024/ 8/26</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29</a:t>
            </a:fld>
            <a:endParaRPr lang="zh-CN" altLang="en-US"/>
          </a:p>
        </p:txBody>
      </p:sp>
    </p:spTree>
    <p:extLst>
      <p:ext uri="{BB962C8B-B14F-4D97-AF65-F5344CB8AC3E}">
        <p14:creationId xmlns:p14="http://schemas.microsoft.com/office/powerpoint/2010/main" val="3644947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the ten ranking </a:t>
            </a:r>
            <a:r>
              <a:rPr lang="en-US" altLang="zh-CN" b="1" i="0" dirty="0">
                <a:solidFill>
                  <a:srgbClr val="2A2B2E"/>
                </a:solidFill>
                <a:effectLst/>
                <a:highlight>
                  <a:srgbClr val="FFFFFF"/>
                </a:highlight>
                <a:latin typeface="PingFang SC"/>
              </a:rPr>
              <a:t>panel</a:t>
            </a:r>
            <a:r>
              <a:rPr lang="en-US" altLang="zh-CN" dirty="0"/>
              <a:t> , </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30</a:t>
            </a:fld>
            <a:endParaRPr lang="zh-CN" altLang="en-US"/>
          </a:p>
        </p:txBody>
      </p:sp>
    </p:spTree>
    <p:extLst>
      <p:ext uri="{BB962C8B-B14F-4D97-AF65-F5344CB8AC3E}">
        <p14:creationId xmlns:p14="http://schemas.microsoft.com/office/powerpoint/2010/main" val="873410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03342-2362-92F9-9228-2BD819A390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527617-7638-875D-7771-2BEA17AFCB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AA8FA7-9B25-55FD-937F-A3412E67DE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Use  the transaction hash to  get sender and receiver details accounts detail   in the transaction </a:t>
            </a:r>
            <a:r>
              <a:rPr lang="zh-CN" altLang="en-US" dirty="0"/>
              <a:t>，</a:t>
            </a:r>
            <a:r>
              <a:rPr lang="en-US" altLang="zh-CN" dirty="0"/>
              <a:t>Get  the  Top 10 volumes contracts  detail  and to calculate the concentration index ,comparison  data  and  so on, get 516928 result rows</a:t>
            </a:r>
            <a:endParaRPr lang="zh-CN" altLang="en-US" dirty="0"/>
          </a:p>
          <a:p>
            <a:endParaRPr lang="zh-CN" altLang="en-US" dirty="0"/>
          </a:p>
        </p:txBody>
      </p:sp>
      <p:sp>
        <p:nvSpPr>
          <p:cNvPr id="4" name="灯片编号占位符 3">
            <a:extLst>
              <a:ext uri="{FF2B5EF4-FFF2-40B4-BE49-F238E27FC236}">
                <a16:creationId xmlns:a16="http://schemas.microsoft.com/office/drawing/2014/main" id="{6CADBA46-F66E-3709-E979-426EF52D9F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0729CC-7D86-4A70-B7FA-080A462B94C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9307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Flow chart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32</a:t>
            </a:fld>
            <a:endParaRPr lang="zh-CN" altLang="en-US"/>
          </a:p>
        </p:txBody>
      </p:sp>
    </p:spTree>
    <p:extLst>
      <p:ext uri="{BB962C8B-B14F-4D97-AF65-F5344CB8AC3E}">
        <p14:creationId xmlns:p14="http://schemas.microsoft.com/office/powerpoint/2010/main" val="604479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62626"/>
                </a:solidFill>
                <a:effectLst/>
                <a:highlight>
                  <a:srgbClr val="FFFFFF"/>
                </a:highlight>
                <a:latin typeface="-apple-system"/>
              </a:rPr>
              <a:t>In summary, Hedera and Ethereum focus on different aspects in their fields, reflecting their distinct design philosophies regarding transaction processing, fee structures, and account management.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33</a:t>
            </a:fld>
            <a:endParaRPr lang="zh-CN" altLang="en-US"/>
          </a:p>
        </p:txBody>
      </p:sp>
    </p:spTree>
    <p:extLst>
      <p:ext uri="{BB962C8B-B14F-4D97-AF65-F5344CB8AC3E}">
        <p14:creationId xmlns:p14="http://schemas.microsoft.com/office/powerpoint/2010/main" val="270397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Achievements</a:t>
            </a:r>
            <a:r>
              <a:rPr lang="zh-CN" altLang="en-US" dirty="0"/>
              <a:t>，</a:t>
            </a:r>
            <a:r>
              <a:rPr lang="en-US" altLang="zh-CN" b="0" dirty="0">
                <a:solidFill>
                  <a:srgbClr val="CE9178"/>
                </a:solidFill>
                <a:effectLst/>
                <a:highlight>
                  <a:srgbClr val="1F1F1F"/>
                </a:highlight>
                <a:latin typeface="Consolas" panose="020B0609020204030204" pitchFamily="49" charset="0"/>
              </a:rPr>
              <a:t>https://github.com/xujiahuayz/hedera-staking.git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34</a:t>
            </a:fld>
            <a:endParaRPr lang="zh-CN" altLang="en-US"/>
          </a:p>
        </p:txBody>
      </p:sp>
    </p:spTree>
    <p:extLst>
      <p:ext uri="{BB962C8B-B14F-4D97-AF65-F5344CB8AC3E}">
        <p14:creationId xmlns:p14="http://schemas.microsoft.com/office/powerpoint/2010/main" val="2417733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stands out for NFT applications and projects due to its low, fixed fees, immutable royalties, scalable transactions, and carbon-negative footprint. These features make it a unique and attractive option compared to traditional blockchain networks.</a:t>
            </a:r>
          </a:p>
          <a:p>
            <a:pPr algn="l"/>
            <a:r>
              <a:rPr lang="en-US" altLang="zh-CN" b="0" i="0" dirty="0">
                <a:solidFill>
                  <a:srgbClr val="24292F"/>
                </a:solidFill>
                <a:effectLst/>
                <a:latin typeface="Noto Sans" panose="020B0502040504020204" pitchFamily="34" charset="0"/>
              </a:rPr>
              <a:t>As of August 15, 2024, the Hedera network has seen significant activity:</a:t>
            </a: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5,770,946 NFTs minted</a:t>
            </a:r>
            <a:endParaRPr lang="en-US" altLang="zh-CN" b="0" i="0" dirty="0">
              <a:solidFill>
                <a:srgbClr val="24292F"/>
              </a:solidFill>
              <a:effectLst/>
              <a:latin typeface="Noto Sans" panose="020B0502040504020204" pitchFamily="34" charset="0"/>
            </a:endParaRP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5,837,419 transfers</a:t>
            </a:r>
            <a:endParaRPr lang="en-US" altLang="zh-CN" b="0" i="0" dirty="0">
              <a:solidFill>
                <a:srgbClr val="24292F"/>
              </a:solidFill>
              <a:effectLst/>
              <a:latin typeface="Noto Sans" panose="020B0502040504020204" pitchFamily="34" charset="0"/>
            </a:endParaRPr>
          </a:p>
          <a:p>
            <a:pPr algn="l">
              <a:buFont typeface="Arial" panose="020B0604020202020204" pitchFamily="34" charset="0"/>
              <a:buChar char="•"/>
            </a:pPr>
            <a:r>
              <a:rPr lang="en-US" altLang="zh-CN" b="1" i="0" dirty="0">
                <a:solidFill>
                  <a:srgbClr val="24292F"/>
                </a:solidFill>
                <a:effectLst/>
                <a:latin typeface="Noto Sans" panose="020B0502040504020204" pitchFamily="34" charset="0"/>
              </a:rPr>
              <a:t>Total estimated transaction volume: $17,638,310</a:t>
            </a:r>
          </a:p>
          <a:p>
            <a:pPr algn="l">
              <a:buFont typeface="Arial" panose="020B0604020202020204" pitchFamily="34" charset="0"/>
              <a:buChar char="•"/>
            </a:pP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The estimated market capitalization of HBAR, Hedera's native currency, is approximately $1,868,593,439.</a:t>
            </a:r>
          </a:p>
          <a:p>
            <a:pPr algn="l"/>
            <a:r>
              <a:rPr lang="en-US" altLang="zh-CN" b="0" i="0" dirty="0">
                <a:solidFill>
                  <a:srgbClr val="24292F"/>
                </a:solidFill>
                <a:effectLst/>
                <a:latin typeface="Noto Sans" panose="020B0502040504020204" pitchFamily="34" charset="0"/>
              </a:rPr>
              <a:t>Over the past thirty days, the estimated transaction volume is $69,606.3. In the past week alone, the volume was $6,376.8, although this represents a 71.5% decrease from the previous week.</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7</a:t>
            </a:fld>
            <a:endParaRPr lang="zh-CN" altLang="en-US"/>
          </a:p>
        </p:txBody>
      </p:sp>
    </p:spTree>
    <p:extLst>
      <p:ext uri="{BB962C8B-B14F-4D97-AF65-F5344CB8AC3E}">
        <p14:creationId xmlns:p14="http://schemas.microsoft.com/office/powerpoint/2010/main" val="4279881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数据对投资和监管都很重要，数据</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35</a:t>
            </a:fld>
            <a:endParaRPr lang="zh-CN" altLang="en-US"/>
          </a:p>
        </p:txBody>
      </p:sp>
    </p:spTree>
    <p:extLst>
      <p:ext uri="{BB962C8B-B14F-4D97-AF65-F5344CB8AC3E}">
        <p14:creationId xmlns:p14="http://schemas.microsoft.com/office/powerpoint/2010/main" val="545893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36</a:t>
            </a:fld>
            <a:endParaRPr lang="zh-CN" altLang="en-US"/>
          </a:p>
        </p:txBody>
      </p:sp>
    </p:spTree>
    <p:extLst>
      <p:ext uri="{BB962C8B-B14F-4D97-AF65-F5344CB8AC3E}">
        <p14:creationId xmlns:p14="http://schemas.microsoft.com/office/powerpoint/2010/main" val="937113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41</a:t>
            </a:fld>
            <a:endParaRPr lang="zh-CN" altLang="en-US"/>
          </a:p>
        </p:txBody>
      </p:sp>
    </p:spTree>
    <p:extLst>
      <p:ext uri="{BB962C8B-B14F-4D97-AF65-F5344CB8AC3E}">
        <p14:creationId xmlns:p14="http://schemas.microsoft.com/office/powerpoint/2010/main" val="1336096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46</a:t>
            </a:fld>
            <a:endParaRPr lang="zh-CN" altLang="en-US"/>
          </a:p>
        </p:txBody>
      </p:sp>
    </p:spTree>
    <p:extLst>
      <p:ext uri="{BB962C8B-B14F-4D97-AF65-F5344CB8AC3E}">
        <p14:creationId xmlns:p14="http://schemas.microsoft.com/office/powerpoint/2010/main" val="1019287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47</a:t>
            </a:fld>
            <a:endParaRPr lang="zh-CN" altLang="en-US"/>
          </a:p>
        </p:txBody>
      </p:sp>
    </p:spTree>
    <p:extLst>
      <p:ext uri="{BB962C8B-B14F-4D97-AF65-F5344CB8AC3E}">
        <p14:creationId xmlns:p14="http://schemas.microsoft.com/office/powerpoint/2010/main" val="415242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By using data from DappRadar.com, we can analyze the performance of Hedera's top 10 NFT collections. This includes metrics such as price, market capitalization, transaction volume, and participant count.</a:t>
            </a:r>
          </a:p>
          <a:p>
            <a:pPr algn="l"/>
            <a:r>
              <a:rPr lang="en-US" altLang="zh-CN" b="0" i="0" dirty="0">
                <a:solidFill>
                  <a:srgbClr val="24292F"/>
                </a:solidFill>
                <a:effectLst/>
                <a:latin typeface="Noto Sans" panose="020B0502040504020204" pitchFamily="34" charset="0"/>
              </a:rPr>
              <a:t>The data reveals that Hedera's NFT market is smaller compared to mainstream markets like Ethereum and Solana. It has fewer participants and lower liquidity.</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Figure illustrates that the trading volume trends of the top 10 projects on both Hedera and Ethereum are somewhat similar as the project size ranking changes. Specifically, the linear regression slope is -0.17 for Ethereum and -0.26 for Hedera.</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9</a:t>
            </a:fld>
            <a:endParaRPr lang="zh-CN" altLang="en-US"/>
          </a:p>
        </p:txBody>
      </p:sp>
    </p:spTree>
    <p:extLst>
      <p:ext uri="{BB962C8B-B14F-4D97-AF65-F5344CB8AC3E}">
        <p14:creationId xmlns:p14="http://schemas.microsoft.com/office/powerpoint/2010/main" val="365101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We analyzed several popular projects using Consensus Timestamp data from Hedera's NFT transactions. We excluded transfers with a zero interval, considering the first transfer after minting as the start of the holding period. Our calculations include the average, median, standard deviation, minimum, maximum, and quantiles of holding periods in days for tokens from the top ten NFT projects across different accounts.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10</a:t>
            </a:fld>
            <a:endParaRPr lang="zh-CN" altLang="en-US"/>
          </a:p>
        </p:txBody>
      </p:sp>
    </p:spTree>
    <p:extLst>
      <p:ext uri="{BB962C8B-B14F-4D97-AF65-F5344CB8AC3E}">
        <p14:creationId xmlns:p14="http://schemas.microsoft.com/office/powerpoint/2010/main" val="428680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It's important to note that due to non-standard function transfers in the data, these figures are approximate estimates. Most popular projects on Hedera see their first transfer within a month of minting, with transfer frequency decreasing over three to six months. In contrast, Ethereum projects often see transaction frequencies extending over a year.</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We also analyzed transaction data from both Hedera and Ethereum to determine the Token Holding Period Probability as of September 2024. Figure shows that Hedera has a higher probability of longer holding periods compared to Ethereum.</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11</a:t>
            </a:fld>
            <a:endParaRPr lang="zh-CN" altLang="en-US"/>
          </a:p>
        </p:txBody>
      </p:sp>
    </p:spTree>
    <p:extLst>
      <p:ext uri="{BB962C8B-B14F-4D97-AF65-F5344CB8AC3E}">
        <p14:creationId xmlns:p14="http://schemas.microsoft.com/office/powerpoint/2010/main" val="842050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The Whale Concentration Index (WCI) and Unique Holder Ratio are crucial metrics for understanding the distribution of an NFT project. These metrics are strongly negatively correlated and are especially important for evaluating limited edition collections.</a:t>
            </a:r>
          </a:p>
          <a:p>
            <a:pPr algn="l"/>
            <a:r>
              <a:rPr lang="en-US" altLang="zh-CN" b="0" i="0" dirty="0">
                <a:solidFill>
                  <a:srgbClr val="24292F"/>
                </a:solidFill>
                <a:effectLst/>
                <a:latin typeface="Noto Sans" panose="020B0502040504020204" pitchFamily="34" charset="0"/>
              </a:rPr>
              <a:t>We selected several popular projects and used the current month as the cutoff date to compile data on the total number of accounts that have historically held the tokens, the total number of current holders, the maximum number of tokens held by a single account, and the number of tokens held by the top ten accounts.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Comparing the data from both Hedera and Ethereum, we see that most popular NFTs on the Hedera chain have lower participation levels than those on Ethereum. However, the active user engagement for certain projects on Hedera is comparable to prominent Ethereum projects, and there is a notable similarity in their whale concentration metrics.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12</a:t>
            </a:fld>
            <a:endParaRPr lang="zh-CN" altLang="en-US"/>
          </a:p>
        </p:txBody>
      </p:sp>
    </p:spTree>
    <p:extLst>
      <p:ext uri="{BB962C8B-B14F-4D97-AF65-F5344CB8AC3E}">
        <p14:creationId xmlns:p14="http://schemas.microsoft.com/office/powerpoint/2010/main" val="2660851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4292F"/>
                </a:solidFill>
                <a:effectLst/>
                <a:latin typeface="Noto Sans" panose="020B0502040504020204" pitchFamily="34" charset="0"/>
              </a:rPr>
              <a:t>We also compared the three oldest projects from the selected popular projects on both chains. As shown in Figure, Hedera exhibits a higher concentration compared to Ethereum. However, it's important to note that the total number of mints for popular projects on Hedera is lower than that of popular projects on Ethereum, which may influence the concentration results.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13</a:t>
            </a:fld>
            <a:endParaRPr lang="zh-CN" altLang="en-US"/>
          </a:p>
        </p:txBody>
      </p:sp>
    </p:spTree>
    <p:extLst>
      <p:ext uri="{BB962C8B-B14F-4D97-AF65-F5344CB8AC3E}">
        <p14:creationId xmlns:p14="http://schemas.microsoft.com/office/powerpoint/2010/main" val="156525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When transferring an NFT from one account to another, the sending party receives a record of fungible tokens from the receiving party, which we define as a "transaction" record. </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By analyzing Hedera's transaction data, we can gather statistics such as the total number of transactions, the total number of projects, the number of tokens traded at least once, and the number of NFTs held by addresses.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Comparing this with Ethereum, Hedera has around 4 million transactions, which is about 10% of Ethereum's total. In terms of projects, Hedera represents 33% of Ethereum's total. Of all NFTs minted on Hedera, 50% have been traded, compared to only 11% on Ethereum.</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14</a:t>
            </a:fld>
            <a:endParaRPr lang="zh-CN" altLang="en-US"/>
          </a:p>
        </p:txBody>
      </p:sp>
    </p:spTree>
    <p:extLst>
      <p:ext uri="{BB962C8B-B14F-4D97-AF65-F5344CB8AC3E}">
        <p14:creationId xmlns:p14="http://schemas.microsoft.com/office/powerpoint/2010/main" val="2547140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dirty="0"/>
          </a:p>
        </p:txBody>
      </p:sp>
      <p:sp>
        <p:nvSpPr>
          <p:cNvPr id="2" name="标题 1"/>
          <p:cNvSpPr>
            <a:spLocks noGrp="1"/>
          </p:cNvSpPr>
          <p:nvPr>
            <p:ph type="ctrTitle" hasCustomPrompt="1"/>
          </p:nvPr>
        </p:nvSpPr>
        <p:spPr>
          <a:xfrm>
            <a:off x="660400" y="1130300"/>
            <a:ext cx="5943600" cy="2217118"/>
          </a:xfrm>
        </p:spPr>
        <p:txBody>
          <a:bodyPr anchor="b">
            <a:normAutofit/>
          </a:bodyPr>
          <a:lstStyle>
            <a:lvl1pPr algn="l">
              <a:defRPr sz="4800"/>
            </a:lvl1pPr>
          </a:lstStyle>
          <a:p>
            <a:pPr lvl="0"/>
            <a:r>
              <a:rPr lang="en-US"/>
              <a:t>Click to add title</a:t>
            </a:r>
          </a:p>
        </p:txBody>
      </p:sp>
      <p:sp>
        <p:nvSpPr>
          <p:cNvPr id="3" name="副标题 2"/>
          <p:cNvSpPr>
            <a:spLocks noGrp="1"/>
          </p:cNvSpPr>
          <p:nvPr>
            <p:ph type="subTitle" idx="1" hasCustomPrompt="1"/>
          </p:nvPr>
        </p:nvSpPr>
        <p:spPr>
          <a:xfrm>
            <a:off x="2077156" y="3483898"/>
            <a:ext cx="3523544" cy="573752"/>
          </a:xfrm>
          <a:prstGeom prst="roundRect">
            <a:avLst>
              <a:gd name="adj" fmla="val 50000"/>
            </a:avLst>
          </a:prstGeom>
          <a:solidFill>
            <a:schemeClr val="accent2"/>
          </a:solidFill>
        </p:spPr>
        <p:txBody>
          <a:bodyPr anchor="ct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矩形: 圆角 8"/>
          <p:cNvSpPr/>
          <p:nvPr/>
        </p:nvSpPr>
        <p:spPr>
          <a:xfrm>
            <a:off x="762001" y="3483898"/>
            <a:ext cx="1224843" cy="573752"/>
          </a:xfrm>
          <a:prstGeom prst="roundRect">
            <a:avLst>
              <a:gd name="adj" fmla="val 5000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HKU</a:t>
            </a:r>
          </a:p>
        </p:txBody>
      </p:sp>
      <p:pic>
        <p:nvPicPr>
          <p:cNvPr id="10" name="图片 9">
            <a:extLst>
              <a:ext uri="{FF2B5EF4-FFF2-40B4-BE49-F238E27FC236}">
                <a16:creationId xmlns:a16="http://schemas.microsoft.com/office/drawing/2014/main" id="{FACFAEA8-C231-C9EF-0F2B-602779D55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pic>
        <p:nvPicPr>
          <p:cNvPr id="8" name="图片 7">
            <a:extLst>
              <a:ext uri="{FF2B5EF4-FFF2-40B4-BE49-F238E27FC236}">
                <a16:creationId xmlns:a16="http://schemas.microsoft.com/office/drawing/2014/main" id="{125A38E3-0ADF-4781-3614-B24BABB8BB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1500187"/>
            <a:ext cx="2836562" cy="915667"/>
          </a:xfrm>
        </p:spPr>
        <p:txBody>
          <a:bodyPr anchor="t">
            <a:normAutofit/>
          </a:bodyPr>
          <a:lstStyle>
            <a:lvl1pPr algn="r">
              <a:defRPr sz="2800"/>
            </a:lvl1pPr>
          </a:lstStyle>
          <a:p>
            <a:pPr lvl="0"/>
            <a:r>
              <a:rPr lang="en-US"/>
              <a:t>Agenda</a:t>
            </a:r>
          </a:p>
        </p:txBody>
      </p:sp>
      <p:sp>
        <p:nvSpPr>
          <p:cNvPr id="3" name="内容占位符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cxnSp>
        <p:nvCxnSpPr>
          <p:cNvPr id="7" name="直接连接符 6"/>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8" name="任意多边形: 形状 7"/>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pic>
        <p:nvPicPr>
          <p:cNvPr id="9" name="图片 8">
            <a:extLst>
              <a:ext uri="{FF2B5EF4-FFF2-40B4-BE49-F238E27FC236}">
                <a16:creationId xmlns:a16="http://schemas.microsoft.com/office/drawing/2014/main" id="{7808BD34-DB99-9A9B-4AFE-0D532A3461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任意多边形: 形状 7"/>
          <p:cNvSpPr/>
          <p:nvPr/>
        </p:nvSpPr>
        <p:spPr>
          <a:xfrm flipH="1">
            <a:off x="-156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083300" y="2115395"/>
            <a:ext cx="5435600" cy="1371600"/>
          </a:xfrm>
        </p:spPr>
        <p:txBody>
          <a:bodyPr anchor="b">
            <a:normAutofit/>
          </a:bodyPr>
          <a:lstStyle>
            <a:lvl1pPr>
              <a:defRPr sz="3600"/>
            </a:lvl1pPr>
          </a:lstStyle>
          <a:p>
            <a:pPr lvl="0"/>
            <a:r>
              <a:rPr lang="en-US"/>
              <a:t>Click to add title</a:t>
            </a:r>
          </a:p>
        </p:txBody>
      </p:sp>
      <p:sp>
        <p:nvSpPr>
          <p:cNvPr id="3" name="文本占位符 2"/>
          <p:cNvSpPr>
            <a:spLocks noGrp="1"/>
          </p:cNvSpPr>
          <p:nvPr>
            <p:ph type="body" idx="1" hasCustomPrompt="1"/>
          </p:nvPr>
        </p:nvSpPr>
        <p:spPr>
          <a:xfrm>
            <a:off x="6083300" y="3492500"/>
            <a:ext cx="5435600" cy="2743200"/>
          </a:xfrm>
        </p:spPr>
        <p:txBody>
          <a:bodyPr>
            <a:normAutofit/>
          </a:bodyPr>
          <a:lstStyle>
            <a:lvl1pPr marL="0" indent="0">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pic>
        <p:nvPicPr>
          <p:cNvPr id="10" name="图片 9">
            <a:extLst>
              <a:ext uri="{FF2B5EF4-FFF2-40B4-BE49-F238E27FC236}">
                <a16:creationId xmlns:a16="http://schemas.microsoft.com/office/drawing/2014/main" id="{28A1DB0C-8953-93BD-49ED-13F1C0AE7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pic>
        <p:nvPicPr>
          <p:cNvPr id="6" name="图片 5">
            <a:extLst>
              <a:ext uri="{FF2B5EF4-FFF2-40B4-BE49-F238E27FC236}">
                <a16:creationId xmlns:a16="http://schemas.microsoft.com/office/drawing/2014/main" id="{AEDA6A90-851B-45E3-83BA-6C5BE71499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dirty="0"/>
          </a:p>
        </p:txBody>
      </p:sp>
      <p:pic>
        <p:nvPicPr>
          <p:cNvPr id="5" name="图片 4">
            <a:extLst>
              <a:ext uri="{FF2B5EF4-FFF2-40B4-BE49-F238E27FC236}">
                <a16:creationId xmlns:a16="http://schemas.microsoft.com/office/drawing/2014/main" id="{44F8F7FD-CB70-4B06-B0B1-D3912A1090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60400" y="2057400"/>
            <a:ext cx="5682343" cy="1371600"/>
          </a:xfrm>
        </p:spPr>
        <p:txBody>
          <a:bodyPr anchor="ctr">
            <a:noAutofit/>
          </a:bodyPr>
          <a:lstStyle>
            <a:lvl1pPr>
              <a:defRPr sz="4800"/>
            </a:lvl1pPr>
          </a:lstStyle>
          <a:p>
            <a:pPr lvl="0"/>
            <a:r>
              <a:rPr lang="en-US"/>
              <a:t>Click to add title</a:t>
            </a:r>
          </a:p>
        </p:txBody>
      </p:sp>
      <p:pic>
        <p:nvPicPr>
          <p:cNvPr id="8" name="图片 7">
            <a:extLst>
              <a:ext uri="{FF2B5EF4-FFF2-40B4-BE49-F238E27FC236}">
                <a16:creationId xmlns:a16="http://schemas.microsoft.com/office/drawing/2014/main" id="{4204B5CF-49F3-E79C-0511-664C96847A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pic>
        <p:nvPicPr>
          <p:cNvPr id="7" name="图片 6">
            <a:extLst>
              <a:ext uri="{FF2B5EF4-FFF2-40B4-BE49-F238E27FC236}">
                <a16:creationId xmlns:a16="http://schemas.microsoft.com/office/drawing/2014/main" id="{021D37A0-EEB6-DD99-C027-144889D24AD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9581-8E49-3187-0831-CA722CECBF42}"/>
              </a:ext>
            </a:extLst>
          </p:cNvPr>
          <p:cNvSpPr>
            <a:spLocks noGrp="1"/>
          </p:cNvSpPr>
          <p:nvPr>
            <p:ph type="ctrTitle"/>
          </p:nvPr>
        </p:nvSpPr>
        <p:spPr>
          <a:xfrm>
            <a:off x="660400" y="1130300"/>
            <a:ext cx="6759576" cy="2217118"/>
          </a:xfrm>
        </p:spPr>
        <p:txBody>
          <a:bodyPr>
            <a:normAutofit/>
          </a:bodyPr>
          <a:lstStyle/>
          <a:p>
            <a:r>
              <a:rPr lang="en-US" altLang="zh-CN" dirty="0"/>
              <a:t>Hedera Network NFT Market Analysis</a:t>
            </a:r>
            <a:endParaRPr lang="en-US" dirty="0"/>
          </a:p>
        </p:txBody>
      </p:sp>
      <p:sp>
        <p:nvSpPr>
          <p:cNvPr id="3" name="Subtitle 2">
            <a:extLst>
              <a:ext uri="{FF2B5EF4-FFF2-40B4-BE49-F238E27FC236}">
                <a16:creationId xmlns:a16="http://schemas.microsoft.com/office/drawing/2014/main" id="{FEC47266-BDC5-AE9B-BF2E-B62F6C53A466}"/>
              </a:ext>
            </a:extLst>
          </p:cNvPr>
          <p:cNvSpPr>
            <a:spLocks noGrp="1"/>
          </p:cNvSpPr>
          <p:nvPr>
            <p:ph type="subTitle" idx="1"/>
          </p:nvPr>
        </p:nvSpPr>
        <p:spPr>
          <a:xfrm>
            <a:off x="2077156" y="3483898"/>
            <a:ext cx="3523544" cy="573752"/>
          </a:xfrm>
        </p:spPr>
        <p:txBody>
          <a:bodyPr>
            <a:normAutofit fontScale="85000" lnSpcReduction="10000"/>
          </a:bodyPr>
          <a:lstStyle/>
          <a:p>
            <a:r>
              <a:rPr lang="en-US" dirty="0"/>
              <a:t>Hedera </a:t>
            </a:r>
            <a:r>
              <a:rPr lang="en-US" altLang="zh-CN" dirty="0"/>
              <a:t>Network</a:t>
            </a:r>
            <a:endParaRPr lang="en-US" dirty="0"/>
          </a:p>
        </p:txBody>
      </p:sp>
    </p:spTree>
    <p:extLst>
      <p:ext uri="{BB962C8B-B14F-4D97-AF65-F5344CB8AC3E}">
        <p14:creationId xmlns:p14="http://schemas.microsoft.com/office/powerpoint/2010/main" val="323459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Average Holding Period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10</a:t>
            </a:fld>
            <a:endParaRPr lang="en-US"/>
          </a:p>
        </p:txBody>
      </p:sp>
      <p:graphicFrame>
        <p:nvGraphicFramePr>
          <p:cNvPr id="13" name="表格 12">
            <a:extLst>
              <a:ext uri="{FF2B5EF4-FFF2-40B4-BE49-F238E27FC236}">
                <a16:creationId xmlns:a16="http://schemas.microsoft.com/office/drawing/2014/main" id="{FE8E224E-F301-B5FA-672C-0A63D748B357}"/>
              </a:ext>
            </a:extLst>
          </p:cNvPr>
          <p:cNvGraphicFramePr>
            <a:graphicFrameLocks noGrp="1"/>
          </p:cNvGraphicFramePr>
          <p:nvPr>
            <p:extLst>
              <p:ext uri="{D42A27DB-BD31-4B8C-83A1-F6EECF244321}">
                <p14:modId xmlns:p14="http://schemas.microsoft.com/office/powerpoint/2010/main" val="1694144695"/>
              </p:ext>
            </p:extLst>
          </p:nvPr>
        </p:nvGraphicFramePr>
        <p:xfrm>
          <a:off x="660400" y="1832752"/>
          <a:ext cx="10858500" cy="3419693"/>
        </p:xfrm>
        <a:graphic>
          <a:graphicData uri="http://schemas.openxmlformats.org/drawingml/2006/table">
            <a:tbl>
              <a:tblPr firstRow="1" firstCol="1" bandRow="1">
                <a:tableStyleId>{5C22544A-7EE6-4342-B048-85BDC9FD1C3A}</a:tableStyleId>
              </a:tblPr>
              <a:tblGrid>
                <a:gridCol w="1444181">
                  <a:extLst>
                    <a:ext uri="{9D8B030D-6E8A-4147-A177-3AD203B41FA5}">
                      <a16:colId xmlns:a16="http://schemas.microsoft.com/office/drawing/2014/main" val="4026401562"/>
                    </a:ext>
                  </a:extLst>
                </a:gridCol>
                <a:gridCol w="992467">
                  <a:extLst>
                    <a:ext uri="{9D8B030D-6E8A-4147-A177-3AD203B41FA5}">
                      <a16:colId xmlns:a16="http://schemas.microsoft.com/office/drawing/2014/main" val="2444915818"/>
                    </a:ext>
                  </a:extLst>
                </a:gridCol>
                <a:gridCol w="992467">
                  <a:extLst>
                    <a:ext uri="{9D8B030D-6E8A-4147-A177-3AD203B41FA5}">
                      <a16:colId xmlns:a16="http://schemas.microsoft.com/office/drawing/2014/main" val="3170330891"/>
                    </a:ext>
                  </a:extLst>
                </a:gridCol>
                <a:gridCol w="1109739">
                  <a:extLst>
                    <a:ext uri="{9D8B030D-6E8A-4147-A177-3AD203B41FA5}">
                      <a16:colId xmlns:a16="http://schemas.microsoft.com/office/drawing/2014/main" val="1768134877"/>
                    </a:ext>
                  </a:extLst>
                </a:gridCol>
                <a:gridCol w="1120597">
                  <a:extLst>
                    <a:ext uri="{9D8B030D-6E8A-4147-A177-3AD203B41FA5}">
                      <a16:colId xmlns:a16="http://schemas.microsoft.com/office/drawing/2014/main" val="504884935"/>
                    </a:ext>
                  </a:extLst>
                </a:gridCol>
                <a:gridCol w="1155344">
                  <a:extLst>
                    <a:ext uri="{9D8B030D-6E8A-4147-A177-3AD203B41FA5}">
                      <a16:colId xmlns:a16="http://schemas.microsoft.com/office/drawing/2014/main" val="3758512885"/>
                    </a:ext>
                  </a:extLst>
                </a:gridCol>
                <a:gridCol w="1020699">
                  <a:extLst>
                    <a:ext uri="{9D8B030D-6E8A-4147-A177-3AD203B41FA5}">
                      <a16:colId xmlns:a16="http://schemas.microsoft.com/office/drawing/2014/main" val="726201113"/>
                    </a:ext>
                  </a:extLst>
                </a:gridCol>
                <a:gridCol w="1020699">
                  <a:extLst>
                    <a:ext uri="{9D8B030D-6E8A-4147-A177-3AD203B41FA5}">
                      <a16:colId xmlns:a16="http://schemas.microsoft.com/office/drawing/2014/main" val="1890758455"/>
                    </a:ext>
                  </a:extLst>
                </a:gridCol>
                <a:gridCol w="1020699">
                  <a:extLst>
                    <a:ext uri="{9D8B030D-6E8A-4147-A177-3AD203B41FA5}">
                      <a16:colId xmlns:a16="http://schemas.microsoft.com/office/drawing/2014/main" val="2306288246"/>
                    </a:ext>
                  </a:extLst>
                </a:gridCol>
                <a:gridCol w="981608">
                  <a:extLst>
                    <a:ext uri="{9D8B030D-6E8A-4147-A177-3AD203B41FA5}">
                      <a16:colId xmlns:a16="http://schemas.microsoft.com/office/drawing/2014/main" val="2294318527"/>
                    </a:ext>
                  </a:extLst>
                </a:gridCol>
              </a:tblGrid>
              <a:tr h="270015">
                <a:tc>
                  <a:txBody>
                    <a:bodyPr/>
                    <a:lstStyle/>
                    <a:p>
                      <a:pPr algn="ctr">
                        <a:lnSpc>
                          <a:spcPct val="130000"/>
                        </a:lnSpc>
                        <a:spcBef>
                          <a:spcPts val="300"/>
                        </a:spcBef>
                        <a:spcAft>
                          <a:spcPts val="300"/>
                        </a:spcAft>
                      </a:pPr>
                      <a:r>
                        <a:rPr lang="en-US" sz="900" kern="100">
                          <a:effectLst/>
                        </a:rPr>
                        <a:t>Project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Mean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Median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Standard Deviation of Transfer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dirty="0">
                          <a:effectLst/>
                        </a:rPr>
                        <a:t>Minimum Transfer Time</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Maximum Transfer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25%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50%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75%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Total Transfer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3152301"/>
                  </a:ext>
                </a:extLst>
              </a:tr>
              <a:tr h="227198">
                <a:tc>
                  <a:txBody>
                    <a:bodyPr/>
                    <a:lstStyle/>
                    <a:p>
                      <a:pPr>
                        <a:lnSpc>
                          <a:spcPct val="130000"/>
                        </a:lnSpc>
                        <a:spcBef>
                          <a:spcPts val="300"/>
                        </a:spcBef>
                        <a:spcAft>
                          <a:spcPts val="300"/>
                        </a:spcAft>
                      </a:pPr>
                      <a:r>
                        <a:rPr lang="en-US" sz="1000" b="1" kern="100">
                          <a:solidFill>
                            <a:schemeClr val="lt1"/>
                          </a:solidFill>
                          <a:effectLst/>
                          <a:latin typeface="+mn-lt"/>
                          <a:ea typeface="+mn-ea"/>
                          <a:cs typeface="+mn-cs"/>
                        </a:rPr>
                        <a:t>Creamies</a:t>
                      </a:r>
                      <a:endParaRPr lang="zh-CN" altLang="en-US" sz="1000" b="1" kern="100">
                        <a:solidFill>
                          <a:schemeClr val="lt1"/>
                        </a:solidFill>
                        <a:effectLst/>
                        <a:latin typeface="+mn-lt"/>
                        <a:ea typeface="+mn-ea"/>
                        <a:cs typeface="+mn-cs"/>
                      </a:endParaRPr>
                    </a:p>
                  </a:txBody>
                  <a:tcPr marL="68580" marR="68580" marT="0" marB="0" anchor="ctr"/>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28.08</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2.87</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63.72</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&lt;0.01</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761.78</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0.11</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2.87</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23.77</a:t>
                      </a:r>
                      <a:endParaRPr lang="zh-CN" altLang="en-US" sz="1000" kern="100" dirty="0">
                        <a:solidFill>
                          <a:schemeClr val="dk1"/>
                        </a:solidFill>
                        <a:effectLst/>
                        <a:latin typeface="+mn-lt"/>
                        <a:ea typeface="+mn-ea"/>
                        <a:cs typeface="+mn-cs"/>
                      </a:endParaRPr>
                    </a:p>
                  </a:txBody>
                  <a:tcPr marL="68580" marR="68580" marT="0" marB="0"/>
                </a:tc>
                <a:tc>
                  <a:txBody>
                    <a:bodyPr/>
                    <a:lstStyle/>
                    <a:p>
                      <a:pPr>
                        <a:lnSpc>
                          <a:spcPct val="130000"/>
                        </a:lnSpc>
                        <a:spcBef>
                          <a:spcPts val="300"/>
                        </a:spcBef>
                        <a:spcAft>
                          <a:spcPts val="300"/>
                        </a:spcAft>
                      </a:pPr>
                      <a:r>
                        <a:rPr lang="en-US" sz="1000" kern="100" dirty="0">
                          <a:solidFill>
                            <a:schemeClr val="dk1"/>
                          </a:solidFill>
                          <a:effectLst/>
                          <a:latin typeface="+mn-lt"/>
                          <a:ea typeface="+mn-ea"/>
                          <a:cs typeface="+mn-cs"/>
                        </a:rPr>
                        <a:t>9450</a:t>
                      </a:r>
                      <a:endParaRPr lang="zh-CN" altLang="en-US" sz="1000" kern="1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230932999"/>
                  </a:ext>
                </a:extLst>
              </a:tr>
              <a:tr h="309988">
                <a:tc>
                  <a:txBody>
                    <a:bodyPr/>
                    <a:lstStyle/>
                    <a:p>
                      <a:pPr>
                        <a:lnSpc>
                          <a:spcPct val="130000"/>
                        </a:lnSpc>
                        <a:spcBef>
                          <a:spcPts val="300"/>
                        </a:spcBef>
                        <a:spcAft>
                          <a:spcPts val="300"/>
                        </a:spcAft>
                      </a:pPr>
                      <a:r>
                        <a:rPr lang="en-US" sz="1000" kern="100" dirty="0">
                          <a:effectLst/>
                        </a:rPr>
                        <a:t>Dead Pixels Ghost Pass</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63.92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9.46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114.13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788.60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0.35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9.46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77.71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nSpc>
                          <a:spcPct val="130000"/>
                        </a:lnSpc>
                        <a:spcBef>
                          <a:spcPts val="300"/>
                        </a:spcBef>
                        <a:spcAft>
                          <a:spcPts val="300"/>
                        </a:spcAft>
                      </a:pPr>
                      <a:r>
                        <a:rPr lang="en-US" sz="1000" kern="100" dirty="0">
                          <a:effectLst/>
                        </a:rPr>
                        <a:t>1721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2457420"/>
                  </a:ext>
                </a:extLst>
              </a:tr>
              <a:tr h="214630">
                <a:tc>
                  <a:txBody>
                    <a:bodyPr/>
                    <a:lstStyle/>
                    <a:p>
                      <a:pPr>
                        <a:lnSpc>
                          <a:spcPct val="130000"/>
                        </a:lnSpc>
                        <a:spcBef>
                          <a:spcPts val="300"/>
                        </a:spcBef>
                        <a:spcAft>
                          <a:spcPts val="300"/>
                        </a:spcAft>
                      </a:pPr>
                      <a:r>
                        <a:rPr lang="en-US" sz="1000" kern="100">
                          <a:effectLst/>
                        </a:rPr>
                        <a:t>Koala Klub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24.74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1.92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64.72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692.10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1.92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20.69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669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15190325"/>
                  </a:ext>
                </a:extLst>
              </a:tr>
              <a:tr h="224155">
                <a:tc>
                  <a:txBody>
                    <a:bodyPr/>
                    <a:lstStyle/>
                    <a:p>
                      <a:pPr>
                        <a:lnSpc>
                          <a:spcPct val="130000"/>
                        </a:lnSpc>
                        <a:spcBef>
                          <a:spcPts val="300"/>
                        </a:spcBef>
                        <a:spcAft>
                          <a:spcPts val="300"/>
                        </a:spcAft>
                      </a:pPr>
                      <a:r>
                        <a:rPr lang="en-US" sz="1000" kern="100">
                          <a:effectLst/>
                        </a:rPr>
                        <a:t>Warsome Wizards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47.20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1.69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95.63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759.62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1.69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32.82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26067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71840691"/>
                  </a:ext>
                </a:extLst>
              </a:tr>
              <a:tr h="224155">
                <a:tc>
                  <a:txBody>
                    <a:bodyPr/>
                    <a:lstStyle/>
                    <a:p>
                      <a:pPr>
                        <a:lnSpc>
                          <a:spcPct val="130000"/>
                        </a:lnSpc>
                        <a:spcBef>
                          <a:spcPts val="300"/>
                        </a:spcBef>
                        <a:spcAft>
                          <a:spcPts val="300"/>
                        </a:spcAft>
                      </a:pPr>
                      <a:r>
                        <a:rPr lang="en-US" sz="1000" kern="100">
                          <a:effectLst/>
                        </a:rPr>
                        <a:t>Golden Banana Coin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77.21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129.83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721.56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1.27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83.94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1703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9328277"/>
                  </a:ext>
                </a:extLst>
              </a:tr>
              <a:tr h="214630">
                <a:tc>
                  <a:txBody>
                    <a:bodyPr/>
                    <a:lstStyle/>
                    <a:p>
                      <a:pPr>
                        <a:lnSpc>
                          <a:spcPct val="130000"/>
                        </a:lnSpc>
                        <a:spcBef>
                          <a:spcPts val="300"/>
                        </a:spcBef>
                        <a:spcAft>
                          <a:spcPts val="300"/>
                        </a:spcAft>
                      </a:pPr>
                      <a:r>
                        <a:rPr lang="en-US" sz="1000" kern="100">
                          <a:effectLst/>
                        </a:rPr>
                        <a:t>HANGRY BARBOONS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70.73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119.36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681.13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0.65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87.43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15879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5894373"/>
                  </a:ext>
                </a:extLst>
              </a:tr>
              <a:tr h="259366">
                <a:tc>
                  <a:txBody>
                    <a:bodyPr/>
                    <a:lstStyle/>
                    <a:p>
                      <a:pPr>
                        <a:lnSpc>
                          <a:spcPct val="130000"/>
                        </a:lnSpc>
                        <a:spcBef>
                          <a:spcPts val="300"/>
                        </a:spcBef>
                        <a:spcAft>
                          <a:spcPts val="300"/>
                        </a:spcAft>
                      </a:pPr>
                      <a:r>
                        <a:rPr lang="en-US" sz="1000" kern="100" dirty="0">
                          <a:effectLst/>
                        </a:rPr>
                        <a:t>Hotdog Hustle</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59.37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0.46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113.03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567.43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0.46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44.13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333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99091863"/>
                  </a:ext>
                </a:extLst>
              </a:tr>
              <a:tr h="233680">
                <a:tc>
                  <a:txBody>
                    <a:bodyPr/>
                    <a:lstStyle/>
                    <a:p>
                      <a:pPr>
                        <a:lnSpc>
                          <a:spcPct val="130000"/>
                        </a:lnSpc>
                        <a:spcBef>
                          <a:spcPts val="300"/>
                        </a:spcBef>
                        <a:spcAft>
                          <a:spcPts val="300"/>
                        </a:spcAft>
                      </a:pPr>
                      <a:r>
                        <a:rPr lang="en-US" sz="1000" kern="100">
                          <a:effectLst/>
                        </a:rPr>
                        <a:t>HGraph 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31.37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83.23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959.32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0.39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28.18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3247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04892427"/>
                  </a:ext>
                </a:extLst>
              </a:tr>
              <a:tr h="224155">
                <a:tc>
                  <a:txBody>
                    <a:bodyPr/>
                    <a:lstStyle/>
                    <a:p>
                      <a:pPr>
                        <a:lnSpc>
                          <a:spcPct val="130000"/>
                        </a:lnSpc>
                        <a:spcBef>
                          <a:spcPts val="300"/>
                        </a:spcBef>
                        <a:spcAft>
                          <a:spcPts val="300"/>
                        </a:spcAft>
                      </a:pPr>
                      <a:r>
                        <a:rPr lang="en-US" sz="10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49.05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3.04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105.23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802.06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3.04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39.89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17019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6069950"/>
                  </a:ext>
                </a:extLst>
              </a:tr>
              <a:tr h="224155">
                <a:tc>
                  <a:txBody>
                    <a:bodyPr/>
                    <a:lstStyle/>
                    <a:p>
                      <a:pPr>
                        <a:lnSpc>
                          <a:spcPct val="130000"/>
                        </a:lnSpc>
                        <a:spcBef>
                          <a:spcPts val="300"/>
                        </a:spcBef>
                        <a:spcAft>
                          <a:spcPts val="300"/>
                        </a:spcAft>
                      </a:pPr>
                      <a:r>
                        <a:rPr lang="en-US" sz="1000" kern="100">
                          <a:effectLst/>
                        </a:rPr>
                        <a:t>HashPack Special Collection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68.14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28.84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92.52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491.98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0.58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28.84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104.18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37284</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96332815"/>
                  </a:ext>
                </a:extLst>
              </a:tr>
            </a:tbl>
          </a:graphicData>
        </a:graphic>
      </p:graphicFrame>
      <p:sp>
        <p:nvSpPr>
          <p:cNvPr id="14" name="Rectangle 3">
            <a:extLst>
              <a:ext uri="{FF2B5EF4-FFF2-40B4-BE49-F238E27FC236}">
                <a16:creationId xmlns:a16="http://schemas.microsoft.com/office/drawing/2014/main" id="{0B2D5E3D-47C8-6B3A-3643-09E2D5E2F6BE}"/>
              </a:ext>
            </a:extLst>
          </p:cNvPr>
          <p:cNvSpPr>
            <a:spLocks noChangeArrowheads="1"/>
          </p:cNvSpPr>
          <p:nvPr/>
        </p:nvSpPr>
        <p:spPr bwMode="auto">
          <a:xfrm>
            <a:off x="4438396" y="5252445"/>
            <a:ext cx="330250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100" dirty="0">
                <a:solidFill>
                  <a:srgbClr val="333333"/>
                </a:solidFill>
                <a:latin typeface="minorHAnsi" charset="0"/>
                <a:ea typeface="minorHAnsi" charset="0"/>
                <a:cs typeface="Times New Roman" panose="02020603050405020304" pitchFamily="18" charset="0"/>
              </a:rPr>
              <a:t>NFT</a:t>
            </a: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 Projects by Average Holding Period on the Hedera</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97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Average Holding Period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11</a:t>
            </a:fld>
            <a:endParaRPr lang="en-US"/>
          </a:p>
        </p:txBody>
      </p:sp>
      <p:graphicFrame>
        <p:nvGraphicFramePr>
          <p:cNvPr id="15" name="表格 14">
            <a:extLst>
              <a:ext uri="{FF2B5EF4-FFF2-40B4-BE49-F238E27FC236}">
                <a16:creationId xmlns:a16="http://schemas.microsoft.com/office/drawing/2014/main" id="{B035DE12-0ACE-31BB-A496-CB5E833D4D59}"/>
              </a:ext>
            </a:extLst>
          </p:cNvPr>
          <p:cNvGraphicFramePr>
            <a:graphicFrameLocks noGrp="1"/>
          </p:cNvGraphicFramePr>
          <p:nvPr>
            <p:extLst>
              <p:ext uri="{D42A27DB-BD31-4B8C-83A1-F6EECF244321}">
                <p14:modId xmlns:p14="http://schemas.microsoft.com/office/powerpoint/2010/main" val="4224598612"/>
              </p:ext>
            </p:extLst>
          </p:nvPr>
        </p:nvGraphicFramePr>
        <p:xfrm>
          <a:off x="666750" y="2118741"/>
          <a:ext cx="10858500" cy="2620518"/>
        </p:xfrm>
        <a:graphic>
          <a:graphicData uri="http://schemas.openxmlformats.org/drawingml/2006/table">
            <a:tbl>
              <a:tblPr firstRow="1" firstCol="1" bandRow="1">
                <a:tableStyleId>{5C22544A-7EE6-4342-B048-85BDC9FD1C3A}</a:tableStyleId>
              </a:tblPr>
              <a:tblGrid>
                <a:gridCol w="1085850">
                  <a:extLst>
                    <a:ext uri="{9D8B030D-6E8A-4147-A177-3AD203B41FA5}">
                      <a16:colId xmlns:a16="http://schemas.microsoft.com/office/drawing/2014/main" val="2841005231"/>
                    </a:ext>
                  </a:extLst>
                </a:gridCol>
                <a:gridCol w="1085850">
                  <a:extLst>
                    <a:ext uri="{9D8B030D-6E8A-4147-A177-3AD203B41FA5}">
                      <a16:colId xmlns:a16="http://schemas.microsoft.com/office/drawing/2014/main" val="203220000"/>
                    </a:ext>
                  </a:extLst>
                </a:gridCol>
                <a:gridCol w="1085850">
                  <a:extLst>
                    <a:ext uri="{9D8B030D-6E8A-4147-A177-3AD203B41FA5}">
                      <a16:colId xmlns:a16="http://schemas.microsoft.com/office/drawing/2014/main" val="4186129593"/>
                    </a:ext>
                  </a:extLst>
                </a:gridCol>
                <a:gridCol w="1085850">
                  <a:extLst>
                    <a:ext uri="{9D8B030D-6E8A-4147-A177-3AD203B41FA5}">
                      <a16:colId xmlns:a16="http://schemas.microsoft.com/office/drawing/2014/main" val="553051684"/>
                    </a:ext>
                  </a:extLst>
                </a:gridCol>
                <a:gridCol w="1085850">
                  <a:extLst>
                    <a:ext uri="{9D8B030D-6E8A-4147-A177-3AD203B41FA5}">
                      <a16:colId xmlns:a16="http://schemas.microsoft.com/office/drawing/2014/main" val="44022375"/>
                    </a:ext>
                  </a:extLst>
                </a:gridCol>
                <a:gridCol w="1085850">
                  <a:extLst>
                    <a:ext uri="{9D8B030D-6E8A-4147-A177-3AD203B41FA5}">
                      <a16:colId xmlns:a16="http://schemas.microsoft.com/office/drawing/2014/main" val="1613320321"/>
                    </a:ext>
                  </a:extLst>
                </a:gridCol>
                <a:gridCol w="1085850">
                  <a:extLst>
                    <a:ext uri="{9D8B030D-6E8A-4147-A177-3AD203B41FA5}">
                      <a16:colId xmlns:a16="http://schemas.microsoft.com/office/drawing/2014/main" val="310502632"/>
                    </a:ext>
                  </a:extLst>
                </a:gridCol>
                <a:gridCol w="1085850">
                  <a:extLst>
                    <a:ext uri="{9D8B030D-6E8A-4147-A177-3AD203B41FA5}">
                      <a16:colId xmlns:a16="http://schemas.microsoft.com/office/drawing/2014/main" val="2116463789"/>
                    </a:ext>
                  </a:extLst>
                </a:gridCol>
                <a:gridCol w="1085850">
                  <a:extLst>
                    <a:ext uri="{9D8B030D-6E8A-4147-A177-3AD203B41FA5}">
                      <a16:colId xmlns:a16="http://schemas.microsoft.com/office/drawing/2014/main" val="973488309"/>
                    </a:ext>
                  </a:extLst>
                </a:gridCol>
                <a:gridCol w="1085850">
                  <a:extLst>
                    <a:ext uri="{9D8B030D-6E8A-4147-A177-3AD203B41FA5}">
                      <a16:colId xmlns:a16="http://schemas.microsoft.com/office/drawing/2014/main" val="1034044691"/>
                    </a:ext>
                  </a:extLst>
                </a:gridCol>
              </a:tblGrid>
              <a:tr h="180975">
                <a:tc>
                  <a:txBody>
                    <a:bodyPr/>
                    <a:lstStyle/>
                    <a:p>
                      <a:pPr>
                        <a:lnSpc>
                          <a:spcPct val="130000"/>
                        </a:lnSpc>
                        <a:spcBef>
                          <a:spcPts val="300"/>
                        </a:spcBef>
                        <a:spcAft>
                          <a:spcPts val="300"/>
                        </a:spcAft>
                      </a:pPr>
                      <a:r>
                        <a:rPr lang="en-US" sz="1000" kern="100">
                          <a:effectLst/>
                        </a:rPr>
                        <a:t>Collection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Mean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Median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Standard Deviation of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Minimum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Maximum Gap Time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50%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75% Quantile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Total Transfer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21359852"/>
                  </a:ext>
                </a:extLst>
              </a:tr>
              <a:tr h="180975">
                <a:tc>
                  <a:txBody>
                    <a:bodyPr/>
                    <a:lstStyle/>
                    <a:p>
                      <a:pPr>
                        <a:lnSpc>
                          <a:spcPct val="130000"/>
                        </a:lnSpc>
                        <a:spcBef>
                          <a:spcPts val="300"/>
                        </a:spcBef>
                        <a:spcAft>
                          <a:spcPts val="300"/>
                        </a:spcAft>
                      </a:pPr>
                      <a:r>
                        <a:rPr lang="en-US" sz="1000" kern="100">
                          <a:effectLst/>
                        </a:rPr>
                        <a:t>Pudgy Penguins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57.46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2.87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144.94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&lt;0.01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1122.46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0.28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2.87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25.37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72260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8020683"/>
                  </a:ext>
                </a:extLst>
              </a:tr>
              <a:tr h="180975">
                <a:tc>
                  <a:txBody>
                    <a:bodyPr/>
                    <a:lstStyle/>
                    <a:p>
                      <a:pPr>
                        <a:lnSpc>
                          <a:spcPct val="130000"/>
                        </a:lnSpc>
                        <a:spcBef>
                          <a:spcPts val="300"/>
                        </a:spcBef>
                        <a:spcAft>
                          <a:spcPts val="300"/>
                        </a:spcAft>
                      </a:pPr>
                      <a:r>
                        <a:rPr lang="en-US" sz="1000" kern="100">
                          <a:effectLst/>
                        </a:rPr>
                        <a:t>Mutant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42.62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119.81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1098.73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16.40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119646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8838716"/>
                  </a:ext>
                </a:extLst>
              </a:tr>
              <a:tr h="180975">
                <a:tc>
                  <a:txBody>
                    <a:bodyPr/>
                    <a:lstStyle/>
                    <a:p>
                      <a:pPr>
                        <a:lnSpc>
                          <a:spcPct val="130000"/>
                        </a:lnSpc>
                        <a:spcBef>
                          <a:spcPts val="300"/>
                        </a:spcBef>
                        <a:spcAft>
                          <a:spcPts val="300"/>
                        </a:spcAft>
                      </a:pPr>
                      <a:r>
                        <a:rPr lang="en-US" sz="1000" kern="100">
                          <a:effectLst/>
                        </a:rPr>
                        <a:t>Azuki</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40.67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111.38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953.39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78528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8640767"/>
                  </a:ext>
                </a:extLst>
              </a:tr>
              <a:tr h="180975">
                <a:tc>
                  <a:txBody>
                    <a:bodyPr/>
                    <a:lstStyle/>
                    <a:p>
                      <a:pPr>
                        <a:lnSpc>
                          <a:spcPct val="130000"/>
                        </a:lnSpc>
                        <a:spcBef>
                          <a:spcPts val="300"/>
                        </a:spcBef>
                        <a:spcAft>
                          <a:spcPts val="300"/>
                        </a:spcAft>
                      </a:pPr>
                      <a:r>
                        <a:rPr lang="en-US" sz="1000" kern="100">
                          <a:effectLst/>
                        </a:rPr>
                        <a:t>Doodles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49.71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127.81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&lt;0.01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1049.43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26.51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57666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99650648"/>
                  </a:ext>
                </a:extLst>
              </a:tr>
              <a:tr h="180975">
                <a:tc>
                  <a:txBody>
                    <a:bodyPr/>
                    <a:lstStyle/>
                    <a:p>
                      <a:pPr>
                        <a:lnSpc>
                          <a:spcPct val="130000"/>
                        </a:lnSpc>
                        <a:spcBef>
                          <a:spcPts val="300"/>
                        </a:spcBef>
                        <a:spcAft>
                          <a:spcPts val="300"/>
                        </a:spcAft>
                      </a:pPr>
                      <a:r>
                        <a:rPr lang="en-US" sz="1000" kern="100">
                          <a:effectLst/>
                        </a:rPr>
                        <a:t>Bored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80.41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186.25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1215.59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0.40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49.50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45512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10564775"/>
                  </a:ext>
                </a:extLst>
              </a:tr>
              <a:tr h="180975">
                <a:tc>
                  <a:txBody>
                    <a:bodyPr/>
                    <a:lstStyle/>
                    <a:p>
                      <a:pPr>
                        <a:lnSpc>
                          <a:spcPct val="130000"/>
                        </a:lnSpc>
                        <a:spcBef>
                          <a:spcPts val="300"/>
                        </a:spcBef>
                        <a:spcAft>
                          <a:spcPts val="300"/>
                        </a:spcAft>
                      </a:pPr>
                      <a:r>
                        <a:rPr lang="en-US" sz="1000" kern="100">
                          <a:effectLst/>
                        </a:rPr>
                        <a:t>CloneX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42.13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116.08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990.45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16.89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68163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6215055"/>
                  </a:ext>
                </a:extLst>
              </a:tr>
              <a:tr h="180975">
                <a:tc>
                  <a:txBody>
                    <a:bodyPr/>
                    <a:lstStyle/>
                    <a:p>
                      <a:pPr>
                        <a:lnSpc>
                          <a:spcPct val="130000"/>
                        </a:lnSpc>
                        <a:spcBef>
                          <a:spcPts val="300"/>
                        </a:spcBef>
                        <a:spcAft>
                          <a:spcPts val="300"/>
                        </a:spcAft>
                      </a:pPr>
                      <a:r>
                        <a:rPr lang="en-US" sz="1000" kern="100">
                          <a:effectLst/>
                        </a:rPr>
                        <a:t>The Otherside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31.71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90.04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857.65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8.54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150170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0030707"/>
                  </a:ext>
                </a:extLst>
              </a:tr>
              <a:tr h="180975">
                <a:tc>
                  <a:txBody>
                    <a:bodyPr/>
                    <a:lstStyle/>
                    <a:p>
                      <a:pPr>
                        <a:lnSpc>
                          <a:spcPct val="130000"/>
                        </a:lnSpc>
                        <a:spcBef>
                          <a:spcPts val="300"/>
                        </a:spcBef>
                        <a:spcAft>
                          <a:spcPts val="300"/>
                        </a:spcAft>
                      </a:pPr>
                      <a:r>
                        <a:rPr lang="en-US" sz="1000" kern="100">
                          <a:effectLst/>
                        </a:rPr>
                        <a:t>Beanz</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30.61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1.32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83.04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882.50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1.32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14.69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119710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9537385"/>
                  </a:ext>
                </a:extLst>
              </a:tr>
            </a:tbl>
          </a:graphicData>
        </a:graphic>
      </p:graphicFrame>
      <p:sp>
        <p:nvSpPr>
          <p:cNvPr id="16" name="Rectangle 4">
            <a:extLst>
              <a:ext uri="{FF2B5EF4-FFF2-40B4-BE49-F238E27FC236}">
                <a16:creationId xmlns:a16="http://schemas.microsoft.com/office/drawing/2014/main" id="{78340FD8-64D0-3E79-6337-12738BA7CA30}"/>
              </a:ext>
            </a:extLst>
          </p:cNvPr>
          <p:cNvSpPr>
            <a:spLocks noChangeArrowheads="1"/>
          </p:cNvSpPr>
          <p:nvPr/>
        </p:nvSpPr>
        <p:spPr bwMode="auto">
          <a:xfrm>
            <a:off x="4483218" y="4739259"/>
            <a:ext cx="322556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NFT Projects by Average Holding Period on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4" name="图片 22">
            <a:extLst>
              <a:ext uri="{FF2B5EF4-FFF2-40B4-BE49-F238E27FC236}">
                <a16:creationId xmlns:a16="http://schemas.microsoft.com/office/drawing/2014/main" id="{D13B8E72-4936-B972-9487-6ED5A4181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49" y="1139824"/>
            <a:ext cx="7788369" cy="499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41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Token Concentration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12</a:t>
            </a:fld>
            <a:endParaRPr lang="en-US"/>
          </a:p>
        </p:txBody>
      </p:sp>
      <p:graphicFrame>
        <p:nvGraphicFramePr>
          <p:cNvPr id="5" name="表格 4">
            <a:extLst>
              <a:ext uri="{FF2B5EF4-FFF2-40B4-BE49-F238E27FC236}">
                <a16:creationId xmlns:a16="http://schemas.microsoft.com/office/drawing/2014/main" id="{40ADEC34-648E-034A-4C76-CC441969A982}"/>
              </a:ext>
            </a:extLst>
          </p:cNvPr>
          <p:cNvGraphicFramePr>
            <a:graphicFrameLocks noGrp="1"/>
          </p:cNvGraphicFramePr>
          <p:nvPr>
            <p:extLst>
              <p:ext uri="{D42A27DB-BD31-4B8C-83A1-F6EECF244321}">
                <p14:modId xmlns:p14="http://schemas.microsoft.com/office/powerpoint/2010/main" val="3344793882"/>
              </p:ext>
            </p:extLst>
          </p:nvPr>
        </p:nvGraphicFramePr>
        <p:xfrm>
          <a:off x="666750" y="1363032"/>
          <a:ext cx="10858500" cy="2620645"/>
        </p:xfrm>
        <a:graphic>
          <a:graphicData uri="http://schemas.openxmlformats.org/drawingml/2006/table">
            <a:tbl>
              <a:tblPr firstRow="1" firstCol="1" bandRow="1">
                <a:tableStyleId>{5C22544A-7EE6-4342-B048-85BDC9FD1C3A}</a:tableStyleId>
              </a:tblPr>
              <a:tblGrid>
                <a:gridCol w="1809750">
                  <a:extLst>
                    <a:ext uri="{9D8B030D-6E8A-4147-A177-3AD203B41FA5}">
                      <a16:colId xmlns:a16="http://schemas.microsoft.com/office/drawing/2014/main" val="2324057018"/>
                    </a:ext>
                  </a:extLst>
                </a:gridCol>
                <a:gridCol w="1809750">
                  <a:extLst>
                    <a:ext uri="{9D8B030D-6E8A-4147-A177-3AD203B41FA5}">
                      <a16:colId xmlns:a16="http://schemas.microsoft.com/office/drawing/2014/main" val="1542503103"/>
                    </a:ext>
                  </a:extLst>
                </a:gridCol>
                <a:gridCol w="1809750">
                  <a:extLst>
                    <a:ext uri="{9D8B030D-6E8A-4147-A177-3AD203B41FA5}">
                      <a16:colId xmlns:a16="http://schemas.microsoft.com/office/drawing/2014/main" val="2395054806"/>
                    </a:ext>
                  </a:extLst>
                </a:gridCol>
                <a:gridCol w="1809750">
                  <a:extLst>
                    <a:ext uri="{9D8B030D-6E8A-4147-A177-3AD203B41FA5}">
                      <a16:colId xmlns:a16="http://schemas.microsoft.com/office/drawing/2014/main" val="1424978775"/>
                    </a:ext>
                  </a:extLst>
                </a:gridCol>
                <a:gridCol w="1809750">
                  <a:extLst>
                    <a:ext uri="{9D8B030D-6E8A-4147-A177-3AD203B41FA5}">
                      <a16:colId xmlns:a16="http://schemas.microsoft.com/office/drawing/2014/main" val="2653655996"/>
                    </a:ext>
                  </a:extLst>
                </a:gridCol>
                <a:gridCol w="1809750">
                  <a:extLst>
                    <a:ext uri="{9D8B030D-6E8A-4147-A177-3AD203B41FA5}">
                      <a16:colId xmlns:a16="http://schemas.microsoft.com/office/drawing/2014/main" val="3364949126"/>
                    </a:ext>
                  </a:extLst>
                </a:gridCol>
              </a:tblGrid>
              <a:tr h="220345">
                <a:tc>
                  <a:txBody>
                    <a:bodyPr/>
                    <a:lstStyle/>
                    <a:p>
                      <a:pPr>
                        <a:lnSpc>
                          <a:spcPct val="130000"/>
                        </a:lnSpc>
                        <a:spcBef>
                          <a:spcPts val="300"/>
                        </a:spcBef>
                        <a:spcAft>
                          <a:spcPts val="300"/>
                        </a:spcAft>
                      </a:pPr>
                      <a:r>
                        <a:rPr lang="en-US" sz="1100" kern="100">
                          <a:effectLst/>
                        </a:rPr>
                        <a:t>Collection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History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Current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Max holding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holding Sum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Mint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68637998"/>
                  </a:ext>
                </a:extLst>
              </a:tr>
              <a:tr h="220345">
                <a:tc>
                  <a:txBody>
                    <a:bodyPr/>
                    <a:lstStyle/>
                    <a:p>
                      <a:pPr>
                        <a:lnSpc>
                          <a:spcPct val="130000"/>
                        </a:lnSpc>
                        <a:spcBef>
                          <a:spcPts val="300"/>
                        </a:spcBef>
                        <a:spcAft>
                          <a:spcPts val="300"/>
                        </a:spcAft>
                      </a:pPr>
                      <a:r>
                        <a:rPr lang="en-US" sz="1100" kern="100">
                          <a:effectLst/>
                        </a:rPr>
                        <a:t>Creamies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626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593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1111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68894174"/>
                  </a:ext>
                </a:extLst>
              </a:tr>
              <a:tr h="220345">
                <a:tc>
                  <a:txBody>
                    <a:bodyPr/>
                    <a:lstStyle/>
                    <a:p>
                      <a:pPr>
                        <a:lnSpc>
                          <a:spcPct val="130000"/>
                        </a:lnSpc>
                        <a:spcBef>
                          <a:spcPts val="300"/>
                        </a:spcBef>
                        <a:spcAft>
                          <a:spcPts val="300"/>
                        </a:spcAft>
                      </a:pPr>
                      <a:r>
                        <a:rPr lang="en-US" sz="11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769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319</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293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799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11338633"/>
                  </a:ext>
                </a:extLst>
              </a:tr>
              <a:tr h="220345">
                <a:tc>
                  <a:txBody>
                    <a:bodyPr/>
                    <a:lstStyle/>
                    <a:p>
                      <a:pPr>
                        <a:lnSpc>
                          <a:spcPct val="130000"/>
                        </a:lnSpc>
                        <a:spcBef>
                          <a:spcPts val="300"/>
                        </a:spcBef>
                        <a:spcAft>
                          <a:spcPts val="300"/>
                        </a:spcAft>
                      </a:pPr>
                      <a:r>
                        <a:rPr lang="en-US" sz="1100" kern="100">
                          <a:effectLst/>
                        </a:rPr>
                        <a:t>Koala Klub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3492310"/>
                  </a:ext>
                </a:extLst>
              </a:tr>
              <a:tr h="220345">
                <a:tc>
                  <a:txBody>
                    <a:bodyPr/>
                    <a:lstStyle/>
                    <a:p>
                      <a:pPr>
                        <a:lnSpc>
                          <a:spcPct val="130000"/>
                        </a:lnSpc>
                        <a:spcBef>
                          <a:spcPts val="300"/>
                        </a:spcBef>
                        <a:spcAft>
                          <a:spcPts val="300"/>
                        </a:spcAft>
                      </a:pPr>
                      <a:r>
                        <a:rPr lang="en-US" sz="1100" kern="100">
                          <a:effectLst/>
                        </a:rPr>
                        <a:t>Warsome Wizards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773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398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623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2002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22703076"/>
                  </a:ext>
                </a:extLst>
              </a:tr>
              <a:tr h="220345">
                <a:tc>
                  <a:txBody>
                    <a:bodyPr/>
                    <a:lstStyle/>
                    <a:p>
                      <a:pPr>
                        <a:lnSpc>
                          <a:spcPct val="130000"/>
                        </a:lnSpc>
                        <a:spcBef>
                          <a:spcPts val="300"/>
                        </a:spcBef>
                        <a:spcAft>
                          <a:spcPts val="300"/>
                        </a:spcAft>
                      </a:pPr>
                      <a:r>
                        <a:rPr lang="en-US" sz="1100" kern="100">
                          <a:effectLst/>
                        </a:rPr>
                        <a:t>Golden Banana Coin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265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4131907"/>
                  </a:ext>
                </a:extLst>
              </a:tr>
              <a:tr h="220345">
                <a:tc>
                  <a:txBody>
                    <a:bodyPr/>
                    <a:lstStyle/>
                    <a:p>
                      <a:pPr>
                        <a:lnSpc>
                          <a:spcPct val="130000"/>
                        </a:lnSpc>
                        <a:spcBef>
                          <a:spcPts val="300"/>
                        </a:spcBef>
                        <a:spcAft>
                          <a:spcPts val="300"/>
                        </a:spcAft>
                      </a:pPr>
                      <a:r>
                        <a:rPr lang="en-US" sz="1100" kern="100">
                          <a:effectLst/>
                        </a:rPr>
                        <a:t>HANGRY BARBOONS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884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1257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4208442"/>
                  </a:ext>
                </a:extLst>
              </a:tr>
              <a:tr h="220345">
                <a:tc>
                  <a:txBody>
                    <a:bodyPr/>
                    <a:lstStyle/>
                    <a:p>
                      <a:pPr>
                        <a:lnSpc>
                          <a:spcPct val="130000"/>
                        </a:lnSpc>
                        <a:spcBef>
                          <a:spcPts val="300"/>
                        </a:spcBef>
                        <a:spcAft>
                          <a:spcPts val="300"/>
                        </a:spcAft>
                      </a:pPr>
                      <a:r>
                        <a:rPr lang="en-US" sz="1100" kern="100">
                          <a:effectLst/>
                        </a:rPr>
                        <a:t>Hotdog Hustle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125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35329930"/>
                  </a:ext>
                </a:extLst>
              </a:tr>
              <a:tr h="220345">
                <a:tc>
                  <a:txBody>
                    <a:bodyPr/>
                    <a:lstStyle/>
                    <a:p>
                      <a:pPr>
                        <a:lnSpc>
                          <a:spcPct val="130000"/>
                        </a:lnSpc>
                        <a:spcBef>
                          <a:spcPts val="300"/>
                        </a:spcBef>
                        <a:spcAft>
                          <a:spcPts val="300"/>
                        </a:spcAft>
                      </a:pPr>
                      <a:r>
                        <a:rPr lang="en-US" sz="1100" kern="100">
                          <a:effectLst/>
                        </a:rPr>
                        <a:t>HGraph 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512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88859070"/>
                  </a:ext>
                </a:extLst>
              </a:tr>
              <a:tr h="220345">
                <a:tc>
                  <a:txBody>
                    <a:bodyPr/>
                    <a:lstStyle/>
                    <a:p>
                      <a:pPr>
                        <a:lnSpc>
                          <a:spcPct val="130000"/>
                        </a:lnSpc>
                        <a:spcBef>
                          <a:spcPts val="300"/>
                        </a:spcBef>
                        <a:spcAft>
                          <a:spcPts val="300"/>
                        </a:spcAft>
                      </a:pPr>
                      <a:r>
                        <a:rPr lang="en-US" sz="11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2971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1099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3900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2506448"/>
                  </a:ext>
                </a:extLst>
              </a:tr>
              <a:tr h="0">
                <a:tc>
                  <a:txBody>
                    <a:bodyPr/>
                    <a:lstStyle/>
                    <a:p>
                      <a:pPr>
                        <a:lnSpc>
                          <a:spcPct val="130000"/>
                        </a:lnSpc>
                        <a:spcBef>
                          <a:spcPts val="300"/>
                        </a:spcBef>
                        <a:spcAft>
                          <a:spcPts val="300"/>
                        </a:spcAft>
                      </a:pPr>
                      <a:r>
                        <a:rPr lang="en-US" sz="1100" kern="100" dirty="0" err="1">
                          <a:effectLst/>
                        </a:rPr>
                        <a:t>HashPack</a:t>
                      </a:r>
                      <a:r>
                        <a:rPr lang="en-US" sz="1100" kern="100" dirty="0">
                          <a:effectLst/>
                        </a:rPr>
                        <a:t> Special Collection</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25029</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16873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1006</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5782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29935</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16088867"/>
                  </a:ext>
                </a:extLst>
              </a:tr>
            </a:tbl>
          </a:graphicData>
        </a:graphic>
      </p:graphicFrame>
      <p:sp>
        <p:nvSpPr>
          <p:cNvPr id="6" name="Rectangle 1">
            <a:extLst>
              <a:ext uri="{FF2B5EF4-FFF2-40B4-BE49-F238E27FC236}">
                <a16:creationId xmlns:a16="http://schemas.microsoft.com/office/drawing/2014/main" id="{0F88028E-41C8-D470-D60A-30933922E839}"/>
              </a:ext>
            </a:extLst>
          </p:cNvPr>
          <p:cNvSpPr>
            <a:spLocks noChangeArrowheads="1"/>
          </p:cNvSpPr>
          <p:nvPr/>
        </p:nvSpPr>
        <p:spPr bwMode="auto">
          <a:xfrm>
            <a:off x="4511333" y="3978124"/>
            <a:ext cx="315663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zh-CN" sz="1100" dirty="0">
                <a:solidFill>
                  <a:srgbClr val="333333"/>
                </a:solidFill>
                <a:latin typeface="minorHAnsi" charset="0"/>
                <a:ea typeface="minorHAnsi" charset="0"/>
                <a:cs typeface="Times New Roman" panose="02020603050405020304" pitchFamily="18" charset="0"/>
              </a:rPr>
              <a:t>NFT Projects by Token Concentration on the Hedera</a:t>
            </a:r>
          </a:p>
        </p:txBody>
      </p:sp>
      <p:graphicFrame>
        <p:nvGraphicFramePr>
          <p:cNvPr id="7" name="表格 6">
            <a:extLst>
              <a:ext uri="{FF2B5EF4-FFF2-40B4-BE49-F238E27FC236}">
                <a16:creationId xmlns:a16="http://schemas.microsoft.com/office/drawing/2014/main" id="{72F0E65F-4193-B5DB-FC23-49FFE0DF77DF}"/>
              </a:ext>
            </a:extLst>
          </p:cNvPr>
          <p:cNvGraphicFramePr>
            <a:graphicFrameLocks noGrp="1"/>
          </p:cNvGraphicFramePr>
          <p:nvPr>
            <p:extLst>
              <p:ext uri="{D42A27DB-BD31-4B8C-83A1-F6EECF244321}">
                <p14:modId xmlns:p14="http://schemas.microsoft.com/office/powerpoint/2010/main" val="2500099330"/>
              </p:ext>
            </p:extLst>
          </p:nvPr>
        </p:nvGraphicFramePr>
        <p:xfrm>
          <a:off x="673100" y="4426585"/>
          <a:ext cx="10858500" cy="1983105"/>
        </p:xfrm>
        <a:graphic>
          <a:graphicData uri="http://schemas.openxmlformats.org/drawingml/2006/table">
            <a:tbl>
              <a:tblPr firstRow="1" firstCol="1" bandRow="1">
                <a:tableStyleId>{5C22544A-7EE6-4342-B048-85BDC9FD1C3A}</a:tableStyleId>
              </a:tblPr>
              <a:tblGrid>
                <a:gridCol w="1809750">
                  <a:extLst>
                    <a:ext uri="{9D8B030D-6E8A-4147-A177-3AD203B41FA5}">
                      <a16:colId xmlns:a16="http://schemas.microsoft.com/office/drawing/2014/main" val="3916660076"/>
                    </a:ext>
                  </a:extLst>
                </a:gridCol>
                <a:gridCol w="1809750">
                  <a:extLst>
                    <a:ext uri="{9D8B030D-6E8A-4147-A177-3AD203B41FA5}">
                      <a16:colId xmlns:a16="http://schemas.microsoft.com/office/drawing/2014/main" val="674942486"/>
                    </a:ext>
                  </a:extLst>
                </a:gridCol>
                <a:gridCol w="1809750">
                  <a:extLst>
                    <a:ext uri="{9D8B030D-6E8A-4147-A177-3AD203B41FA5}">
                      <a16:colId xmlns:a16="http://schemas.microsoft.com/office/drawing/2014/main" val="3194123770"/>
                    </a:ext>
                  </a:extLst>
                </a:gridCol>
                <a:gridCol w="1809750">
                  <a:extLst>
                    <a:ext uri="{9D8B030D-6E8A-4147-A177-3AD203B41FA5}">
                      <a16:colId xmlns:a16="http://schemas.microsoft.com/office/drawing/2014/main" val="426082405"/>
                    </a:ext>
                  </a:extLst>
                </a:gridCol>
                <a:gridCol w="1809750">
                  <a:extLst>
                    <a:ext uri="{9D8B030D-6E8A-4147-A177-3AD203B41FA5}">
                      <a16:colId xmlns:a16="http://schemas.microsoft.com/office/drawing/2014/main" val="3690422248"/>
                    </a:ext>
                  </a:extLst>
                </a:gridCol>
                <a:gridCol w="1809750">
                  <a:extLst>
                    <a:ext uri="{9D8B030D-6E8A-4147-A177-3AD203B41FA5}">
                      <a16:colId xmlns:a16="http://schemas.microsoft.com/office/drawing/2014/main" val="841258607"/>
                    </a:ext>
                  </a:extLst>
                </a:gridCol>
              </a:tblGrid>
              <a:tr h="220345">
                <a:tc>
                  <a:txBody>
                    <a:bodyPr/>
                    <a:lstStyle/>
                    <a:p>
                      <a:pPr>
                        <a:lnSpc>
                          <a:spcPct val="130000"/>
                        </a:lnSpc>
                        <a:spcBef>
                          <a:spcPts val="300"/>
                        </a:spcBef>
                        <a:spcAft>
                          <a:spcPts val="300"/>
                        </a:spcAft>
                      </a:pPr>
                      <a:r>
                        <a:rPr lang="en-US" sz="1100" kern="100">
                          <a:effectLst/>
                        </a:rPr>
                        <a:t>Collection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History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Current Holders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Max holding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holding Sum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Mint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6339495"/>
                  </a:ext>
                </a:extLst>
              </a:tr>
              <a:tr h="220345">
                <a:tc>
                  <a:txBody>
                    <a:bodyPr/>
                    <a:lstStyle/>
                    <a:p>
                      <a:pPr>
                        <a:lnSpc>
                          <a:spcPct val="130000"/>
                        </a:lnSpc>
                        <a:spcBef>
                          <a:spcPts val="300"/>
                        </a:spcBef>
                        <a:spcAft>
                          <a:spcPts val="300"/>
                        </a:spcAft>
                      </a:pPr>
                      <a:r>
                        <a:rPr lang="en-US" sz="1100" kern="100">
                          <a:effectLst/>
                        </a:rPr>
                        <a:t>Pudgy Penguins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27961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5190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859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8888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61243694"/>
                  </a:ext>
                </a:extLst>
              </a:tr>
              <a:tr h="220345">
                <a:tc>
                  <a:txBody>
                    <a:bodyPr/>
                    <a:lstStyle/>
                    <a:p>
                      <a:pPr>
                        <a:lnSpc>
                          <a:spcPct val="130000"/>
                        </a:lnSpc>
                        <a:spcBef>
                          <a:spcPts val="300"/>
                        </a:spcBef>
                        <a:spcAft>
                          <a:spcPts val="300"/>
                        </a:spcAft>
                      </a:pPr>
                      <a:r>
                        <a:rPr lang="en-US" sz="1100" kern="100">
                          <a:effectLst/>
                        </a:rPr>
                        <a:t>Mutant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65801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11601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1988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19497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36353988"/>
                  </a:ext>
                </a:extLst>
              </a:tr>
              <a:tr h="220345">
                <a:tc>
                  <a:txBody>
                    <a:bodyPr/>
                    <a:lstStyle/>
                    <a:p>
                      <a:pPr>
                        <a:lnSpc>
                          <a:spcPct val="130000"/>
                        </a:lnSpc>
                        <a:spcBef>
                          <a:spcPts val="300"/>
                        </a:spcBef>
                        <a:spcAft>
                          <a:spcPts val="300"/>
                        </a:spcAft>
                      </a:pPr>
                      <a:r>
                        <a:rPr lang="en-US" sz="1100" kern="100">
                          <a:effectLst/>
                        </a:rPr>
                        <a:t>Azuki</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30761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4154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346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1544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92284999"/>
                  </a:ext>
                </a:extLst>
              </a:tr>
              <a:tr h="220345">
                <a:tc>
                  <a:txBody>
                    <a:bodyPr/>
                    <a:lstStyle/>
                    <a:p>
                      <a:pPr>
                        <a:lnSpc>
                          <a:spcPct val="130000"/>
                        </a:lnSpc>
                        <a:spcBef>
                          <a:spcPts val="300"/>
                        </a:spcBef>
                        <a:spcAft>
                          <a:spcPts val="300"/>
                        </a:spcAft>
                      </a:pPr>
                      <a:r>
                        <a:rPr lang="en-US" sz="1100" kern="100">
                          <a:effectLst/>
                        </a:rPr>
                        <a:t>Doodles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31358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4201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2874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3598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9663634"/>
                  </a:ext>
                </a:extLst>
              </a:tr>
              <a:tr h="220345">
                <a:tc>
                  <a:txBody>
                    <a:bodyPr/>
                    <a:lstStyle/>
                    <a:p>
                      <a:pPr>
                        <a:lnSpc>
                          <a:spcPct val="130000"/>
                        </a:lnSpc>
                        <a:spcBef>
                          <a:spcPts val="300"/>
                        </a:spcBef>
                        <a:spcAft>
                          <a:spcPts val="300"/>
                        </a:spcAft>
                      </a:pPr>
                      <a:r>
                        <a:rPr lang="en-US" sz="1100" kern="100">
                          <a:effectLst/>
                        </a:rPr>
                        <a:t>Bored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35282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1383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18687267"/>
                  </a:ext>
                </a:extLst>
              </a:tr>
              <a:tr h="220345">
                <a:tc>
                  <a:txBody>
                    <a:bodyPr/>
                    <a:lstStyle/>
                    <a:p>
                      <a:pPr>
                        <a:lnSpc>
                          <a:spcPct val="130000"/>
                        </a:lnSpc>
                        <a:spcBef>
                          <a:spcPts val="300"/>
                        </a:spcBef>
                        <a:spcAft>
                          <a:spcPts val="300"/>
                        </a:spcAft>
                      </a:pPr>
                      <a:r>
                        <a:rPr lang="en-US" sz="1100" kern="100">
                          <a:effectLst/>
                        </a:rPr>
                        <a:t>CloneX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37429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9505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534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1639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19602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3932763"/>
                  </a:ext>
                </a:extLst>
              </a:tr>
              <a:tr h="220345">
                <a:tc>
                  <a:txBody>
                    <a:bodyPr/>
                    <a:lstStyle/>
                    <a:p>
                      <a:pPr>
                        <a:lnSpc>
                          <a:spcPct val="130000"/>
                        </a:lnSpc>
                        <a:spcBef>
                          <a:spcPts val="300"/>
                        </a:spcBef>
                        <a:spcAft>
                          <a:spcPts val="300"/>
                        </a:spcAft>
                      </a:pPr>
                      <a:r>
                        <a:rPr lang="en-US" sz="1100" kern="100">
                          <a:effectLst/>
                        </a:rPr>
                        <a:t>The Otherside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101588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15008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54577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70709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06172350"/>
                  </a:ext>
                </a:extLst>
              </a:tr>
              <a:tr h="220345">
                <a:tc>
                  <a:txBody>
                    <a:bodyPr/>
                    <a:lstStyle/>
                    <a:p>
                      <a:pPr>
                        <a:lnSpc>
                          <a:spcPct val="130000"/>
                        </a:lnSpc>
                        <a:spcBef>
                          <a:spcPts val="300"/>
                        </a:spcBef>
                        <a:spcAft>
                          <a:spcPts val="300"/>
                        </a:spcAft>
                      </a:pPr>
                      <a:r>
                        <a:rPr lang="en-US" sz="1100" kern="100">
                          <a:effectLst/>
                        </a:rPr>
                        <a:t>Beanz</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39363</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7668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678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2722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19950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821313"/>
                  </a:ext>
                </a:extLst>
              </a:tr>
            </a:tbl>
          </a:graphicData>
        </a:graphic>
      </p:graphicFrame>
      <p:sp>
        <p:nvSpPr>
          <p:cNvPr id="8" name="Rectangle 2">
            <a:extLst>
              <a:ext uri="{FF2B5EF4-FFF2-40B4-BE49-F238E27FC236}">
                <a16:creationId xmlns:a16="http://schemas.microsoft.com/office/drawing/2014/main" id="{88C3661C-59EF-E3FD-5C32-D1127B381DE8}"/>
              </a:ext>
            </a:extLst>
          </p:cNvPr>
          <p:cNvSpPr>
            <a:spLocks noChangeArrowheads="1"/>
          </p:cNvSpPr>
          <p:nvPr/>
        </p:nvSpPr>
        <p:spPr bwMode="auto">
          <a:xfrm>
            <a:off x="4562505" y="6398583"/>
            <a:ext cx="307968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100" dirty="0">
                <a:latin typeface="minorHAnsi" charset="0"/>
                <a:ea typeface="minorHAnsi" charset="0"/>
                <a:cs typeface="Times New Roman" panose="02020603050405020304" pitchFamily="18" charset="0"/>
              </a:rPr>
              <a:t>NFT</a:t>
            </a:r>
            <a:r>
              <a:rPr kumimoji="0" lang="en-US" altLang="zh-CN" sz="1100" b="0" i="0" u="none" strike="noStrike" cap="none" normalizeH="0" baseline="0" dirty="0">
                <a:ln>
                  <a:noFill/>
                </a:ln>
                <a:effectLst/>
                <a:latin typeface="minorHAnsi" charset="0"/>
                <a:ea typeface="minorHAnsi" charset="0"/>
                <a:cs typeface="Times New Roman" panose="02020603050405020304" pitchFamily="18" charset="0"/>
              </a:rPr>
              <a:t> Projects by Token Concentration on Ethereum</a:t>
            </a:r>
            <a:endParaRPr kumimoji="0" lang="en-US" altLang="zh-CN"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585548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Token Concentration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13</a:t>
            </a:fld>
            <a:endParaRPr lang="en-US" dirty="0"/>
          </a:p>
        </p:txBody>
      </p:sp>
      <p:pic>
        <p:nvPicPr>
          <p:cNvPr id="9" name="图片 8">
            <a:extLst>
              <a:ext uri="{FF2B5EF4-FFF2-40B4-BE49-F238E27FC236}">
                <a16:creationId xmlns:a16="http://schemas.microsoft.com/office/drawing/2014/main" id="{F1D34843-E20D-9002-7249-85653322D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13" y="1207321"/>
            <a:ext cx="3644899" cy="2636985"/>
          </a:xfrm>
          <a:prstGeom prst="rect">
            <a:avLst/>
          </a:prstGeom>
        </p:spPr>
      </p:pic>
      <p:pic>
        <p:nvPicPr>
          <p:cNvPr id="11" name="图片 10">
            <a:extLst>
              <a:ext uri="{FF2B5EF4-FFF2-40B4-BE49-F238E27FC236}">
                <a16:creationId xmlns:a16="http://schemas.microsoft.com/office/drawing/2014/main" id="{9E23ABC6-46E1-A942-058E-329E2E6AC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1153810"/>
            <a:ext cx="3644900" cy="2636986"/>
          </a:xfrm>
          <a:prstGeom prst="rect">
            <a:avLst/>
          </a:prstGeom>
        </p:spPr>
      </p:pic>
      <p:pic>
        <p:nvPicPr>
          <p:cNvPr id="13" name="图片 12">
            <a:extLst>
              <a:ext uri="{FF2B5EF4-FFF2-40B4-BE49-F238E27FC236}">
                <a16:creationId xmlns:a16="http://schemas.microsoft.com/office/drawing/2014/main" id="{C7F7BD17-374B-9403-6EBF-37FD11D16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00" y="3915907"/>
            <a:ext cx="3644900" cy="2599374"/>
          </a:xfrm>
          <a:prstGeom prst="rect">
            <a:avLst/>
          </a:prstGeom>
        </p:spPr>
      </p:pic>
      <p:pic>
        <p:nvPicPr>
          <p:cNvPr id="15" name="图片 14">
            <a:extLst>
              <a:ext uri="{FF2B5EF4-FFF2-40B4-BE49-F238E27FC236}">
                <a16:creationId xmlns:a16="http://schemas.microsoft.com/office/drawing/2014/main" id="{C19F1279-8368-E94B-BB5A-A7303561C7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714" y="3915907"/>
            <a:ext cx="3644899" cy="2562820"/>
          </a:xfrm>
          <a:prstGeom prst="rect">
            <a:avLst/>
          </a:prstGeom>
        </p:spPr>
      </p:pic>
      <p:pic>
        <p:nvPicPr>
          <p:cNvPr id="19" name="图片 18">
            <a:extLst>
              <a:ext uri="{FF2B5EF4-FFF2-40B4-BE49-F238E27FC236}">
                <a16:creationId xmlns:a16="http://schemas.microsoft.com/office/drawing/2014/main" id="{976527C9-57CC-3F18-24EC-682231BA24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3029" y="3915908"/>
            <a:ext cx="3644898" cy="2562819"/>
          </a:xfrm>
          <a:prstGeom prst="rect">
            <a:avLst/>
          </a:prstGeom>
        </p:spPr>
      </p:pic>
      <p:pic>
        <p:nvPicPr>
          <p:cNvPr id="21" name="图片 20">
            <a:extLst>
              <a:ext uri="{FF2B5EF4-FFF2-40B4-BE49-F238E27FC236}">
                <a16:creationId xmlns:a16="http://schemas.microsoft.com/office/drawing/2014/main" id="{A5501FB9-D4BD-46F3-E687-969B2C0B84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3698" y="1202994"/>
            <a:ext cx="3744225" cy="2632658"/>
          </a:xfrm>
          <a:prstGeom prst="rect">
            <a:avLst/>
          </a:prstGeom>
        </p:spPr>
      </p:pic>
      <p:sp>
        <p:nvSpPr>
          <p:cNvPr id="22" name="Rectangle 3">
            <a:extLst>
              <a:ext uri="{FF2B5EF4-FFF2-40B4-BE49-F238E27FC236}">
                <a16:creationId xmlns:a16="http://schemas.microsoft.com/office/drawing/2014/main" id="{E619B862-C380-2846-AF3A-E37E50FF12B7}"/>
              </a:ext>
            </a:extLst>
          </p:cNvPr>
          <p:cNvSpPr>
            <a:spLocks noChangeArrowheads="1"/>
          </p:cNvSpPr>
          <p:nvPr/>
        </p:nvSpPr>
        <p:spPr bwMode="auto">
          <a:xfrm>
            <a:off x="4309176" y="6487118"/>
            <a:ext cx="3573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100" dirty="0">
                <a:solidFill>
                  <a:srgbClr val="333333"/>
                </a:solidFill>
                <a:latin typeface="minorHAnsi" charset="0"/>
                <a:ea typeface="minorHAnsi" charset="0"/>
                <a:cs typeface="Times New Roman" panose="02020603050405020304" pitchFamily="18" charset="0"/>
              </a:rPr>
              <a:t>Hedera and Ethereum's three longest running Top projects</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5735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Overall Transaction Data in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14</a:t>
            </a:fld>
            <a:endParaRPr lang="en-US" dirty="0"/>
          </a:p>
        </p:txBody>
      </p:sp>
      <p:graphicFrame>
        <p:nvGraphicFramePr>
          <p:cNvPr id="12" name="表格 11">
            <a:extLst>
              <a:ext uri="{FF2B5EF4-FFF2-40B4-BE49-F238E27FC236}">
                <a16:creationId xmlns:a16="http://schemas.microsoft.com/office/drawing/2014/main" id="{AA916D69-6B61-60F6-4C4B-1497B0B9B972}"/>
              </a:ext>
            </a:extLst>
          </p:cNvPr>
          <p:cNvGraphicFramePr>
            <a:graphicFrameLocks noGrp="1"/>
          </p:cNvGraphicFramePr>
          <p:nvPr>
            <p:extLst>
              <p:ext uri="{D42A27DB-BD31-4B8C-83A1-F6EECF244321}">
                <p14:modId xmlns:p14="http://schemas.microsoft.com/office/powerpoint/2010/main" val="3068803954"/>
              </p:ext>
            </p:extLst>
          </p:nvPr>
        </p:nvGraphicFramePr>
        <p:xfrm>
          <a:off x="673099" y="1567762"/>
          <a:ext cx="10858501" cy="661035"/>
        </p:xfrm>
        <a:graphic>
          <a:graphicData uri="http://schemas.openxmlformats.org/drawingml/2006/table">
            <a:tbl>
              <a:tblPr firstRow="1" firstCol="1" bandRow="1">
                <a:tableStyleId>{5C22544A-7EE6-4342-B048-85BDC9FD1C3A}</a:tableStyleId>
              </a:tblPr>
              <a:tblGrid>
                <a:gridCol w="1600543">
                  <a:extLst>
                    <a:ext uri="{9D8B030D-6E8A-4147-A177-3AD203B41FA5}">
                      <a16:colId xmlns:a16="http://schemas.microsoft.com/office/drawing/2014/main" val="1816981658"/>
                    </a:ext>
                  </a:extLst>
                </a:gridCol>
                <a:gridCol w="2818867">
                  <a:extLst>
                    <a:ext uri="{9D8B030D-6E8A-4147-A177-3AD203B41FA5}">
                      <a16:colId xmlns:a16="http://schemas.microsoft.com/office/drawing/2014/main" val="2027272947"/>
                    </a:ext>
                  </a:extLst>
                </a:gridCol>
                <a:gridCol w="2818867">
                  <a:extLst>
                    <a:ext uri="{9D8B030D-6E8A-4147-A177-3AD203B41FA5}">
                      <a16:colId xmlns:a16="http://schemas.microsoft.com/office/drawing/2014/main" val="2045558799"/>
                    </a:ext>
                  </a:extLst>
                </a:gridCol>
                <a:gridCol w="3620224">
                  <a:extLst>
                    <a:ext uri="{9D8B030D-6E8A-4147-A177-3AD203B41FA5}">
                      <a16:colId xmlns:a16="http://schemas.microsoft.com/office/drawing/2014/main" val="3475801862"/>
                    </a:ext>
                  </a:extLst>
                </a:gridCol>
              </a:tblGrid>
              <a:tr h="220345">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Transactions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NFT Projects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NFTs</a:t>
                      </a:r>
                      <a:r>
                        <a:rPr lang="zh-CN" sz="1100" kern="100">
                          <a:effectLst/>
                        </a:rPr>
                        <a:t>（</a:t>
                      </a:r>
                      <a:r>
                        <a:rPr lang="en-US" sz="1100" kern="100">
                          <a:effectLst/>
                        </a:rPr>
                        <a:t>at least once traded</a:t>
                      </a:r>
                      <a:r>
                        <a:rPr lang="zh-CN" sz="1100" kern="100">
                          <a:effectLst/>
                        </a:rPr>
                        <a: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303200659"/>
                  </a:ext>
                </a:extLst>
              </a:tr>
              <a:tr h="220345">
                <a:tc>
                  <a:txBody>
                    <a:bodyPr/>
                    <a:lstStyle/>
                    <a:p>
                      <a:pPr>
                        <a:lnSpc>
                          <a:spcPct val="130000"/>
                        </a:lnSpc>
                        <a:spcBef>
                          <a:spcPts val="300"/>
                        </a:spcBef>
                        <a:spcAft>
                          <a:spcPts val="300"/>
                        </a:spcAft>
                      </a:pPr>
                      <a:r>
                        <a:rPr lang="en-US" sz="1100" kern="100">
                          <a:effectLst/>
                        </a:rPr>
                        <a:t>Hedera</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4,083,715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25,811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solidFill>
                            <a:schemeClr val="dk1"/>
                          </a:solidFill>
                          <a:effectLst/>
                          <a:latin typeface="+mn-lt"/>
                          <a:ea typeface="+mn-ea"/>
                          <a:cs typeface="+mn-cs"/>
                        </a:rPr>
                        <a:t>4,737,976 / 2,409,103</a:t>
                      </a:r>
                      <a:endParaRPr lang="zh-CN" altLang="en-US" sz="1100" kern="100" dirty="0">
                        <a:solidFill>
                          <a:schemeClr val="dk1"/>
                        </a:solidFill>
                        <a:effectLst/>
                        <a:latin typeface="+mn-lt"/>
                        <a:ea typeface="+mn-ea"/>
                        <a:cs typeface="+mn-cs"/>
                      </a:endParaRPr>
                    </a:p>
                  </a:txBody>
                  <a:tcPr marL="9525" marR="9525" marT="9525" marB="9525"/>
                </a:tc>
                <a:extLst>
                  <a:ext uri="{0D108BD9-81ED-4DB2-BD59-A6C34878D82A}">
                    <a16:rowId xmlns:a16="http://schemas.microsoft.com/office/drawing/2014/main" val="2064349640"/>
                  </a:ext>
                </a:extLst>
              </a:tr>
              <a:tr h="220345">
                <a:tc>
                  <a:txBody>
                    <a:bodyPr/>
                    <a:lstStyle/>
                    <a:p>
                      <a:pPr>
                        <a:lnSpc>
                          <a:spcPct val="130000"/>
                        </a:lnSpc>
                        <a:spcBef>
                          <a:spcPts val="300"/>
                        </a:spcBef>
                        <a:spcAft>
                          <a:spcPts val="300"/>
                        </a:spcAft>
                      </a:pPr>
                      <a:r>
                        <a:rPr lang="en-US" sz="1100" kern="100" dirty="0">
                          <a:effectLst/>
                        </a:rPr>
                        <a:t>Ethereum</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46,663,817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75,389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solidFill>
                            <a:schemeClr val="dk1"/>
                          </a:solidFill>
                          <a:effectLst/>
                          <a:latin typeface="+mn-lt"/>
                          <a:ea typeface="+mn-ea"/>
                          <a:cs typeface="+mn-cs"/>
                        </a:rPr>
                        <a:t>200,055,306 / 23,975,886</a:t>
                      </a:r>
                      <a:endParaRPr lang="zh-CN" altLang="en-US" sz="1100" kern="100" dirty="0">
                        <a:solidFill>
                          <a:schemeClr val="dk1"/>
                        </a:solidFill>
                        <a:effectLst/>
                        <a:latin typeface="+mn-lt"/>
                        <a:ea typeface="+mn-ea"/>
                        <a:cs typeface="+mn-cs"/>
                      </a:endParaRPr>
                    </a:p>
                  </a:txBody>
                  <a:tcPr marL="9525" marR="9525" marT="9525" marB="9525"/>
                </a:tc>
                <a:extLst>
                  <a:ext uri="{0D108BD9-81ED-4DB2-BD59-A6C34878D82A}">
                    <a16:rowId xmlns:a16="http://schemas.microsoft.com/office/drawing/2014/main" val="256634934"/>
                  </a:ext>
                </a:extLst>
              </a:tr>
            </a:tbl>
          </a:graphicData>
        </a:graphic>
      </p:graphicFrame>
      <p:sp>
        <p:nvSpPr>
          <p:cNvPr id="13" name="Rectangle 2">
            <a:extLst>
              <a:ext uri="{FF2B5EF4-FFF2-40B4-BE49-F238E27FC236}">
                <a16:creationId xmlns:a16="http://schemas.microsoft.com/office/drawing/2014/main" id="{0D4E9B59-A04B-6A70-8C32-22BD9C59B106}"/>
              </a:ext>
            </a:extLst>
          </p:cNvPr>
          <p:cNvSpPr>
            <a:spLocks noChangeArrowheads="1"/>
          </p:cNvSpPr>
          <p:nvPr/>
        </p:nvSpPr>
        <p:spPr bwMode="auto">
          <a:xfrm>
            <a:off x="4685197" y="2228797"/>
            <a:ext cx="282160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Transaction Statistics in Hedera and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6150" name="图片 35">
            <a:extLst>
              <a:ext uri="{FF2B5EF4-FFF2-40B4-BE49-F238E27FC236}">
                <a16:creationId xmlns:a16="http://schemas.microsoft.com/office/drawing/2014/main" id="{B942363B-5C65-CEAE-756F-11EDAA2D0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177" y="2815531"/>
            <a:ext cx="4139199" cy="3523913"/>
          </a:xfrm>
          <a:prstGeom prst="rect">
            <a:avLst/>
          </a:prstGeom>
          <a:noFill/>
          <a:extLst>
            <a:ext uri="{909E8E84-426E-40DD-AFC4-6F175D3DCCD1}">
              <a14:hiddenFill xmlns:a14="http://schemas.microsoft.com/office/drawing/2010/main">
                <a:solidFill>
                  <a:srgbClr val="FFFFFF"/>
                </a:solidFill>
              </a14:hiddenFill>
            </a:ext>
          </a:extLst>
        </p:spPr>
      </p:pic>
      <p:pic>
        <p:nvPicPr>
          <p:cNvPr id="6149" name="图片 36">
            <a:extLst>
              <a:ext uri="{FF2B5EF4-FFF2-40B4-BE49-F238E27FC236}">
                <a16:creationId xmlns:a16="http://schemas.microsoft.com/office/drawing/2014/main" id="{73939174-E1B5-6A5A-DE8A-8BA877EF7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603" y="2823740"/>
            <a:ext cx="4131960" cy="352391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7">
            <a:extLst>
              <a:ext uri="{FF2B5EF4-FFF2-40B4-BE49-F238E27FC236}">
                <a16:creationId xmlns:a16="http://schemas.microsoft.com/office/drawing/2014/main" id="{F9189763-11B6-C2A6-A074-F09D1AE2DA6E}"/>
              </a:ext>
            </a:extLst>
          </p:cNvPr>
          <p:cNvSpPr>
            <a:spLocks noChangeArrowheads="1"/>
          </p:cNvSpPr>
          <p:nvPr/>
        </p:nvSpPr>
        <p:spPr bwMode="auto">
          <a:xfrm>
            <a:off x="2171700" y="113765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8">
            <a:extLst>
              <a:ext uri="{FF2B5EF4-FFF2-40B4-BE49-F238E27FC236}">
                <a16:creationId xmlns:a16="http://schemas.microsoft.com/office/drawing/2014/main" id="{68D667F4-44B1-A2A9-D06C-CC3C9645CD9B}"/>
              </a:ext>
            </a:extLst>
          </p:cNvPr>
          <p:cNvSpPr>
            <a:spLocks noChangeArrowheads="1"/>
          </p:cNvSpPr>
          <p:nvPr/>
        </p:nvSpPr>
        <p:spPr bwMode="auto">
          <a:xfrm>
            <a:off x="4500852" y="6278885"/>
            <a:ext cx="319029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Arial" panose="020B0604020202020204" pitchFamily="34" charset="0"/>
                <a:ea typeface="minorHAnsi"/>
                <a:cs typeface="Times New Roman" panose="02020603050405020304" pitchFamily="18" charset="0"/>
              </a:rPr>
              <a:t>Hedera and Ethereum Mint/Transaction contrast</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1815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Overall Transaction Data in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15</a:t>
            </a:fld>
            <a:endParaRPr lang="en-US" dirty="0"/>
          </a:p>
        </p:txBody>
      </p:sp>
      <p:graphicFrame>
        <p:nvGraphicFramePr>
          <p:cNvPr id="14" name="表格 13">
            <a:extLst>
              <a:ext uri="{FF2B5EF4-FFF2-40B4-BE49-F238E27FC236}">
                <a16:creationId xmlns:a16="http://schemas.microsoft.com/office/drawing/2014/main" id="{C05B7F60-ABE0-F528-AE68-AB9E9AEEFB14}"/>
              </a:ext>
            </a:extLst>
          </p:cNvPr>
          <p:cNvGraphicFramePr>
            <a:graphicFrameLocks noGrp="1"/>
          </p:cNvGraphicFramePr>
          <p:nvPr>
            <p:extLst>
              <p:ext uri="{D42A27DB-BD31-4B8C-83A1-F6EECF244321}">
                <p14:modId xmlns:p14="http://schemas.microsoft.com/office/powerpoint/2010/main" val="2526065663"/>
              </p:ext>
            </p:extLst>
          </p:nvPr>
        </p:nvGraphicFramePr>
        <p:xfrm>
          <a:off x="669922" y="1368489"/>
          <a:ext cx="10858501" cy="661035"/>
        </p:xfrm>
        <a:graphic>
          <a:graphicData uri="http://schemas.openxmlformats.org/drawingml/2006/table">
            <a:tbl>
              <a:tblPr firstRow="1" firstCol="1" bandRow="1">
                <a:tableStyleId>{5C22544A-7EE6-4342-B048-85BDC9FD1C3A}</a:tableStyleId>
              </a:tblPr>
              <a:tblGrid>
                <a:gridCol w="1568453">
                  <a:extLst>
                    <a:ext uri="{9D8B030D-6E8A-4147-A177-3AD203B41FA5}">
                      <a16:colId xmlns:a16="http://schemas.microsoft.com/office/drawing/2014/main" val="162356266"/>
                    </a:ext>
                  </a:extLst>
                </a:gridCol>
                <a:gridCol w="2850957">
                  <a:extLst>
                    <a:ext uri="{9D8B030D-6E8A-4147-A177-3AD203B41FA5}">
                      <a16:colId xmlns:a16="http://schemas.microsoft.com/office/drawing/2014/main" val="640039760"/>
                    </a:ext>
                  </a:extLst>
                </a:gridCol>
                <a:gridCol w="2818867">
                  <a:extLst>
                    <a:ext uri="{9D8B030D-6E8A-4147-A177-3AD203B41FA5}">
                      <a16:colId xmlns:a16="http://schemas.microsoft.com/office/drawing/2014/main" val="1521505184"/>
                    </a:ext>
                  </a:extLst>
                </a:gridCol>
                <a:gridCol w="3620224">
                  <a:extLst>
                    <a:ext uri="{9D8B030D-6E8A-4147-A177-3AD203B41FA5}">
                      <a16:colId xmlns:a16="http://schemas.microsoft.com/office/drawing/2014/main" val="3919562029"/>
                    </a:ext>
                  </a:extLst>
                </a:gridCol>
              </a:tblGrid>
              <a:tr h="220345">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Average NFTs per Address</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Address NFT Share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Herfindahl-Hirschman Index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1973850359"/>
                  </a:ext>
                </a:extLst>
              </a:tr>
              <a:tr h="220345">
                <a:tc>
                  <a:txBody>
                    <a:bodyPr/>
                    <a:lstStyle/>
                    <a:p>
                      <a:pPr>
                        <a:lnSpc>
                          <a:spcPct val="130000"/>
                        </a:lnSpc>
                        <a:spcBef>
                          <a:spcPts val="300"/>
                        </a:spcBef>
                        <a:spcAft>
                          <a:spcPts val="300"/>
                        </a:spcAft>
                      </a:pPr>
                      <a:r>
                        <a:rPr lang="en-US" sz="1100" kern="100" dirty="0">
                          <a:effectLst/>
                        </a:rPr>
                        <a:t>Hedera</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3.86</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71.65%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0.0011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984206157"/>
                  </a:ext>
                </a:extLst>
              </a:tr>
              <a:tr h="220345">
                <a:tc>
                  <a:txBody>
                    <a:bodyPr/>
                    <a:lstStyle/>
                    <a:p>
                      <a:pPr>
                        <a:lnSpc>
                          <a:spcPct val="130000"/>
                        </a:lnSpc>
                        <a:spcBef>
                          <a:spcPts val="300"/>
                        </a:spcBef>
                        <a:spcAft>
                          <a:spcPts val="300"/>
                        </a:spcAft>
                      </a:pPr>
                      <a:r>
                        <a:rPr lang="en-US" sz="1100" kern="100">
                          <a:effectLst/>
                        </a:rPr>
                        <a:t>Ethereum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11.72</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14.48%</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0.0004</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9525" marR="9525" marT="9525" marB="9525"/>
                </a:tc>
                <a:extLst>
                  <a:ext uri="{0D108BD9-81ED-4DB2-BD59-A6C34878D82A}">
                    <a16:rowId xmlns:a16="http://schemas.microsoft.com/office/drawing/2014/main" val="1249354715"/>
                  </a:ext>
                </a:extLst>
              </a:tr>
            </a:tbl>
          </a:graphicData>
        </a:graphic>
      </p:graphicFrame>
      <p:sp>
        <p:nvSpPr>
          <p:cNvPr id="15" name="Rectangle 3">
            <a:extLst>
              <a:ext uri="{FF2B5EF4-FFF2-40B4-BE49-F238E27FC236}">
                <a16:creationId xmlns:a16="http://schemas.microsoft.com/office/drawing/2014/main" id="{C3E1F243-4B06-2D4C-76B8-592B60F90436}"/>
              </a:ext>
            </a:extLst>
          </p:cNvPr>
          <p:cNvSpPr>
            <a:spLocks noChangeArrowheads="1"/>
          </p:cNvSpPr>
          <p:nvPr/>
        </p:nvSpPr>
        <p:spPr bwMode="auto">
          <a:xfrm>
            <a:off x="4646690" y="2029524"/>
            <a:ext cx="290496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NFTs Holding Statistics in Hedera and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表格 15">
            <a:extLst>
              <a:ext uri="{FF2B5EF4-FFF2-40B4-BE49-F238E27FC236}">
                <a16:creationId xmlns:a16="http://schemas.microsoft.com/office/drawing/2014/main" id="{1BACA71C-9A54-37F0-A43D-3B8C7BFB0CED}"/>
              </a:ext>
            </a:extLst>
          </p:cNvPr>
          <p:cNvGraphicFramePr>
            <a:graphicFrameLocks noGrp="1"/>
          </p:cNvGraphicFramePr>
          <p:nvPr>
            <p:extLst>
              <p:ext uri="{D42A27DB-BD31-4B8C-83A1-F6EECF244321}">
                <p14:modId xmlns:p14="http://schemas.microsoft.com/office/powerpoint/2010/main" val="3752017036"/>
              </p:ext>
            </p:extLst>
          </p:nvPr>
        </p:nvGraphicFramePr>
        <p:xfrm>
          <a:off x="663575" y="2369314"/>
          <a:ext cx="10864848" cy="597789"/>
        </p:xfrm>
        <a:graphic>
          <a:graphicData uri="http://schemas.openxmlformats.org/drawingml/2006/table">
            <a:tbl>
              <a:tblPr firstRow="1" firstCol="1" bandRow="1">
                <a:tableStyleId>{5C22544A-7EE6-4342-B048-85BDC9FD1C3A}</a:tableStyleId>
              </a:tblPr>
              <a:tblGrid>
                <a:gridCol w="1587499">
                  <a:extLst>
                    <a:ext uri="{9D8B030D-6E8A-4147-A177-3AD203B41FA5}">
                      <a16:colId xmlns:a16="http://schemas.microsoft.com/office/drawing/2014/main" val="2760940696"/>
                    </a:ext>
                  </a:extLst>
                </a:gridCol>
                <a:gridCol w="1804542">
                  <a:extLst>
                    <a:ext uri="{9D8B030D-6E8A-4147-A177-3AD203B41FA5}">
                      <a16:colId xmlns:a16="http://schemas.microsoft.com/office/drawing/2014/main" val="3645317754"/>
                    </a:ext>
                  </a:extLst>
                </a:gridCol>
                <a:gridCol w="1701420">
                  <a:extLst>
                    <a:ext uri="{9D8B030D-6E8A-4147-A177-3AD203B41FA5}">
                      <a16:colId xmlns:a16="http://schemas.microsoft.com/office/drawing/2014/main" val="1775288547"/>
                    </a:ext>
                  </a:extLst>
                </a:gridCol>
                <a:gridCol w="2148971">
                  <a:extLst>
                    <a:ext uri="{9D8B030D-6E8A-4147-A177-3AD203B41FA5}">
                      <a16:colId xmlns:a16="http://schemas.microsoft.com/office/drawing/2014/main" val="1653090729"/>
                    </a:ext>
                  </a:extLst>
                </a:gridCol>
                <a:gridCol w="2103377">
                  <a:extLst>
                    <a:ext uri="{9D8B030D-6E8A-4147-A177-3AD203B41FA5}">
                      <a16:colId xmlns:a16="http://schemas.microsoft.com/office/drawing/2014/main" val="528134567"/>
                    </a:ext>
                  </a:extLst>
                </a:gridCol>
                <a:gridCol w="1519039">
                  <a:extLst>
                    <a:ext uri="{9D8B030D-6E8A-4147-A177-3AD203B41FA5}">
                      <a16:colId xmlns:a16="http://schemas.microsoft.com/office/drawing/2014/main" val="2492352697"/>
                    </a:ext>
                  </a:extLst>
                </a:gridCol>
              </a:tblGrid>
              <a:tr h="0">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num=2</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a:t>
                      </a:r>
                      <a:r>
                        <a:rPr lang="zh-CN" sz="1100" kern="100">
                          <a:effectLst/>
                        </a:rPr>
                        <a:t>≤</a:t>
                      </a:r>
                      <a:r>
                        <a:rPr lang="en-US" sz="1100" kern="100">
                          <a:effectLst/>
                        </a:rPr>
                        <a:t>num</a:t>
                      </a:r>
                      <a:r>
                        <a:rPr lang="zh-CN" sz="1100" kern="100">
                          <a:effectLst/>
                        </a:rPr>
                        <a:t>≤</a:t>
                      </a: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10&lt; num</a:t>
                      </a:r>
                      <a:r>
                        <a:rPr lang="zh-CN" sz="1100" kern="100">
                          <a:effectLst/>
                        </a:rPr>
                        <a:t>≤</a:t>
                      </a:r>
                      <a:r>
                        <a:rPr lang="en-US" sz="1100" kern="100">
                          <a:effectLst/>
                        </a:rPr>
                        <a:t>100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100&lt; num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36752794"/>
                  </a:ext>
                </a:extLst>
              </a:tr>
              <a:tr h="0">
                <a:tc>
                  <a:txBody>
                    <a:bodyPr/>
                    <a:lstStyle/>
                    <a:p>
                      <a:pPr>
                        <a:lnSpc>
                          <a:spcPct val="130000"/>
                        </a:lnSpc>
                        <a:spcBef>
                          <a:spcPts val="300"/>
                        </a:spcBef>
                        <a:spcAft>
                          <a:spcPts val="300"/>
                        </a:spcAft>
                      </a:pPr>
                      <a:r>
                        <a:rPr lang="en-US" sz="1100" kern="100">
                          <a:effectLst/>
                        </a:rPr>
                        <a:t>Hedera</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67.1141%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18.2404%</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14.2389%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0.4038%</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0.0028%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25232187"/>
                  </a:ext>
                </a:extLst>
              </a:tr>
              <a:tr h="0">
                <a:tc>
                  <a:txBody>
                    <a:bodyPr/>
                    <a:lstStyle/>
                    <a:p>
                      <a:pPr>
                        <a:lnSpc>
                          <a:spcPct val="130000"/>
                        </a:lnSpc>
                        <a:spcBef>
                          <a:spcPts val="300"/>
                        </a:spcBef>
                        <a:spcAft>
                          <a:spcPts val="300"/>
                        </a:spcAft>
                      </a:pPr>
                      <a:r>
                        <a:rPr lang="en-US" sz="1100" kern="100">
                          <a:effectLst/>
                        </a:rPr>
                        <a:t>Ethereum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59.7041%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21.5892%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18.0776%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0.6110%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0.0180%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0409078"/>
                  </a:ext>
                </a:extLst>
              </a:tr>
            </a:tbl>
          </a:graphicData>
        </a:graphic>
      </p:graphicFrame>
      <p:sp>
        <p:nvSpPr>
          <p:cNvPr id="17" name="Rectangle 4">
            <a:extLst>
              <a:ext uri="{FF2B5EF4-FFF2-40B4-BE49-F238E27FC236}">
                <a16:creationId xmlns:a16="http://schemas.microsoft.com/office/drawing/2014/main" id="{F7DDF11C-B61C-7D76-5433-888E6BB30ED3}"/>
              </a:ext>
            </a:extLst>
          </p:cNvPr>
          <p:cNvSpPr>
            <a:spLocks noChangeArrowheads="1"/>
          </p:cNvSpPr>
          <p:nvPr/>
        </p:nvSpPr>
        <p:spPr bwMode="auto">
          <a:xfrm>
            <a:off x="4217118" y="2967103"/>
            <a:ext cx="37577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NFTs Transaction Count Probability in Hedera and 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3944539D-F3FF-9A7F-9851-6ECD0CBF4B3A}"/>
              </a:ext>
            </a:extLst>
          </p:cNvPr>
          <p:cNvSpPr>
            <a:spLocks noChangeArrowheads="1"/>
          </p:cNvSpPr>
          <p:nvPr/>
        </p:nvSpPr>
        <p:spPr bwMode="auto">
          <a:xfrm>
            <a:off x="2270125" y="2170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3" name="图片 29">
            <a:extLst>
              <a:ext uri="{FF2B5EF4-FFF2-40B4-BE49-F238E27FC236}">
                <a16:creationId xmlns:a16="http://schemas.microsoft.com/office/drawing/2014/main" id="{EC9B9DAF-6B3C-B15D-5693-CE8D08CEA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868" y="3306893"/>
            <a:ext cx="4881563" cy="31518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276F1F56-C14B-33B5-48AD-A7B6EDDD3E70}"/>
              </a:ext>
            </a:extLst>
          </p:cNvPr>
          <p:cNvSpPr>
            <a:spLocks noChangeArrowheads="1"/>
          </p:cNvSpPr>
          <p:nvPr/>
        </p:nvSpPr>
        <p:spPr bwMode="auto">
          <a:xfrm>
            <a:off x="3874078" y="6408770"/>
            <a:ext cx="444384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Arial" panose="020B0604020202020204" pitchFamily="34" charset="0"/>
                <a:ea typeface="minorHAnsi"/>
                <a:cs typeface="Times New Roman" panose="02020603050405020304" pitchFamily="18" charset="0"/>
              </a:rPr>
              <a:t>Hedera and Ethereum Single Token Transaction Count Probability</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7916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r>
              <a:rPr lang="en-US" dirty="0"/>
              <a:t>Marketplaces Volume on the Hedera Network</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p:txBody>
          <a:bodyPr/>
          <a:lstStyle/>
          <a:p>
            <a:fld id="{C8BB1146-E542-4D4E-B8E9-6919A11DDD48}" type="slidenum">
              <a:rPr lang="en-US" smtClean="0"/>
              <a:pPr/>
              <a:t>16</a:t>
            </a:fld>
            <a:endParaRPr lang="en-US" dirty="0"/>
          </a:p>
        </p:txBody>
      </p:sp>
      <p:graphicFrame>
        <p:nvGraphicFramePr>
          <p:cNvPr id="4" name="表格 3">
            <a:extLst>
              <a:ext uri="{FF2B5EF4-FFF2-40B4-BE49-F238E27FC236}">
                <a16:creationId xmlns:a16="http://schemas.microsoft.com/office/drawing/2014/main" id="{187E104E-BA5E-3C0E-65BF-66E62CF6F9F4}"/>
              </a:ext>
            </a:extLst>
          </p:cNvPr>
          <p:cNvGraphicFramePr>
            <a:graphicFrameLocks noGrp="1"/>
          </p:cNvGraphicFramePr>
          <p:nvPr>
            <p:extLst>
              <p:ext uri="{D42A27DB-BD31-4B8C-83A1-F6EECF244321}">
                <p14:modId xmlns:p14="http://schemas.microsoft.com/office/powerpoint/2010/main" val="1829387892"/>
              </p:ext>
            </p:extLst>
          </p:nvPr>
        </p:nvGraphicFramePr>
        <p:xfrm>
          <a:off x="660400" y="1548003"/>
          <a:ext cx="10858499" cy="1021461"/>
        </p:xfrm>
        <a:graphic>
          <a:graphicData uri="http://schemas.openxmlformats.org/drawingml/2006/table">
            <a:tbl>
              <a:tblPr firstRow="1" firstCol="1" bandRow="1">
                <a:tableStyleId>{5C22544A-7EE6-4342-B048-85BDC9FD1C3A}</a:tableStyleId>
              </a:tblPr>
              <a:tblGrid>
                <a:gridCol w="1035050">
                  <a:extLst>
                    <a:ext uri="{9D8B030D-6E8A-4147-A177-3AD203B41FA5}">
                      <a16:colId xmlns:a16="http://schemas.microsoft.com/office/drawing/2014/main" val="116379999"/>
                    </a:ext>
                  </a:extLst>
                </a:gridCol>
                <a:gridCol w="2562225">
                  <a:extLst>
                    <a:ext uri="{9D8B030D-6E8A-4147-A177-3AD203B41FA5}">
                      <a16:colId xmlns:a16="http://schemas.microsoft.com/office/drawing/2014/main" val="3384760687"/>
                    </a:ext>
                  </a:extLst>
                </a:gridCol>
                <a:gridCol w="2238375">
                  <a:extLst>
                    <a:ext uri="{9D8B030D-6E8A-4147-A177-3AD203B41FA5}">
                      <a16:colId xmlns:a16="http://schemas.microsoft.com/office/drawing/2014/main" val="545191767"/>
                    </a:ext>
                  </a:extLst>
                </a:gridCol>
                <a:gridCol w="2524125">
                  <a:extLst>
                    <a:ext uri="{9D8B030D-6E8A-4147-A177-3AD203B41FA5}">
                      <a16:colId xmlns:a16="http://schemas.microsoft.com/office/drawing/2014/main" val="2176450850"/>
                    </a:ext>
                  </a:extLst>
                </a:gridCol>
                <a:gridCol w="1123950">
                  <a:extLst>
                    <a:ext uri="{9D8B030D-6E8A-4147-A177-3AD203B41FA5}">
                      <a16:colId xmlns:a16="http://schemas.microsoft.com/office/drawing/2014/main" val="2055451840"/>
                    </a:ext>
                  </a:extLst>
                </a:gridCol>
                <a:gridCol w="1374774">
                  <a:extLst>
                    <a:ext uri="{9D8B030D-6E8A-4147-A177-3AD203B41FA5}">
                      <a16:colId xmlns:a16="http://schemas.microsoft.com/office/drawing/2014/main" val="739150845"/>
                    </a:ext>
                  </a:extLst>
                </a:gridCol>
              </a:tblGrid>
              <a:tr h="224409">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dirty="0">
                          <a:effectLst/>
                        </a:rPr>
                        <a:t>Market</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Avg Price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altLang="zh-CN" sz="1100" kern="100" dirty="0">
                          <a:effectLst/>
                        </a:rPr>
                        <a:t>Num of Traders</a:t>
                      </a:r>
                      <a:endParaRPr lang="zh-CN" alt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Volume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572233006"/>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Zuse Market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81.4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12.5k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136.57k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11.47M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102424891"/>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SentX</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63.77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12.33k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80.6k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5.18M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624759354"/>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Hash Axis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29.44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2.51k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23.82k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641.98k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735306716"/>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NFTier</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7.1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8.85k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57.94k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tc>
                  <a:txBody>
                    <a:bodyPr/>
                    <a:lstStyle/>
                    <a:p>
                      <a:pPr algn="ctr">
                        <a:lnSpc>
                          <a:spcPct val="130000"/>
                        </a:lnSpc>
                        <a:spcBef>
                          <a:spcPts val="300"/>
                        </a:spcBef>
                        <a:spcAft>
                          <a:spcPts val="300"/>
                        </a:spcAft>
                      </a:pPr>
                      <a:r>
                        <a:rPr lang="en-US" sz="1100" kern="100" dirty="0">
                          <a:effectLst/>
                        </a:rPr>
                        <a:t>340.44k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275024215"/>
                  </a:ext>
                </a:extLst>
              </a:tr>
            </a:tbl>
          </a:graphicData>
        </a:graphic>
      </p:graphicFrame>
      <p:sp>
        <p:nvSpPr>
          <p:cNvPr id="7" name="Rectangle 1">
            <a:extLst>
              <a:ext uri="{FF2B5EF4-FFF2-40B4-BE49-F238E27FC236}">
                <a16:creationId xmlns:a16="http://schemas.microsoft.com/office/drawing/2014/main" id="{D2B13F57-5E33-5406-3848-BD9F221A4B35}"/>
              </a:ext>
            </a:extLst>
          </p:cNvPr>
          <p:cNvSpPr>
            <a:spLocks noChangeArrowheads="1"/>
          </p:cNvSpPr>
          <p:nvPr/>
        </p:nvSpPr>
        <p:spPr bwMode="auto">
          <a:xfrm>
            <a:off x="4334199" y="2568970"/>
            <a:ext cx="351089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zh-CN" sz="1100" dirty="0">
                <a:solidFill>
                  <a:srgbClr val="333333"/>
                </a:solidFill>
                <a:latin typeface="minorHAnsi" charset="0"/>
                <a:ea typeface="minorHAnsi" charset="0"/>
                <a:cs typeface="Times New Roman" panose="02020603050405020304" pitchFamily="18" charset="0"/>
              </a:rPr>
              <a:t>Top 4 Marketplaces by Transaction Volume on the Hedera</a:t>
            </a:r>
          </a:p>
        </p:txBody>
      </p:sp>
      <p:graphicFrame>
        <p:nvGraphicFramePr>
          <p:cNvPr id="9" name="表格 8">
            <a:extLst>
              <a:ext uri="{FF2B5EF4-FFF2-40B4-BE49-F238E27FC236}">
                <a16:creationId xmlns:a16="http://schemas.microsoft.com/office/drawing/2014/main" id="{696CD00F-E574-BD10-178E-7604250D1188}"/>
              </a:ext>
            </a:extLst>
          </p:cNvPr>
          <p:cNvGraphicFramePr>
            <a:graphicFrameLocks noGrp="1"/>
          </p:cNvGraphicFramePr>
          <p:nvPr>
            <p:extLst>
              <p:ext uri="{D42A27DB-BD31-4B8C-83A1-F6EECF244321}">
                <p14:modId xmlns:p14="http://schemas.microsoft.com/office/powerpoint/2010/main" val="3033868902"/>
              </p:ext>
            </p:extLst>
          </p:nvPr>
        </p:nvGraphicFramePr>
        <p:xfrm>
          <a:off x="666751" y="3393630"/>
          <a:ext cx="10858499" cy="2191893"/>
        </p:xfrm>
        <a:graphic>
          <a:graphicData uri="http://schemas.openxmlformats.org/drawingml/2006/table">
            <a:tbl>
              <a:tblPr firstRow="1" firstCol="1" bandRow="1">
                <a:tableStyleId>{5C22544A-7EE6-4342-B048-85BDC9FD1C3A}</a:tableStyleId>
              </a:tblPr>
              <a:tblGrid>
                <a:gridCol w="1031010">
                  <a:extLst>
                    <a:ext uri="{9D8B030D-6E8A-4147-A177-3AD203B41FA5}">
                      <a16:colId xmlns:a16="http://schemas.microsoft.com/office/drawing/2014/main" val="343603353"/>
                    </a:ext>
                  </a:extLst>
                </a:gridCol>
                <a:gridCol w="2566553">
                  <a:extLst>
                    <a:ext uri="{9D8B030D-6E8A-4147-A177-3AD203B41FA5}">
                      <a16:colId xmlns:a16="http://schemas.microsoft.com/office/drawing/2014/main" val="1398183989"/>
                    </a:ext>
                  </a:extLst>
                </a:gridCol>
                <a:gridCol w="2237508">
                  <a:extLst>
                    <a:ext uri="{9D8B030D-6E8A-4147-A177-3AD203B41FA5}">
                      <a16:colId xmlns:a16="http://schemas.microsoft.com/office/drawing/2014/main" val="1909970692"/>
                    </a:ext>
                  </a:extLst>
                </a:gridCol>
                <a:gridCol w="2522682">
                  <a:extLst>
                    <a:ext uri="{9D8B030D-6E8A-4147-A177-3AD203B41FA5}">
                      <a16:colId xmlns:a16="http://schemas.microsoft.com/office/drawing/2014/main" val="1055110517"/>
                    </a:ext>
                  </a:extLst>
                </a:gridCol>
                <a:gridCol w="2500746">
                  <a:extLst>
                    <a:ext uri="{9D8B030D-6E8A-4147-A177-3AD203B41FA5}">
                      <a16:colId xmlns:a16="http://schemas.microsoft.com/office/drawing/2014/main" val="4032836"/>
                    </a:ext>
                  </a:extLst>
                </a:gridCol>
              </a:tblGrid>
              <a:tr h="180975">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Market Name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Avg Price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 of Traders</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Volume ($)</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6017145"/>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OpenSea</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967.68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3.04M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35.84B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1718287"/>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Blur</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1830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428.63k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10.89B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25641494"/>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LooksRare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8770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157.94k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4.86B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44027122"/>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CryptoPunks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111780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8.85k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3.38B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22567121"/>
                  </a:ext>
                </a:extLst>
              </a:tr>
              <a:tr h="180975">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X2Y2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679.95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223.05k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1.35B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7591258"/>
                  </a:ext>
                </a:extLst>
              </a:tr>
              <a:tr h="180975">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Rarible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893.98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119.57k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311.92M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0176354"/>
                  </a:ext>
                </a:extLst>
              </a:tr>
              <a:tr h="180975">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SuperRare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13150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244.54M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98641294"/>
                  </a:ext>
                </a:extLst>
              </a:tr>
              <a:tr h="180975">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Magic Eden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3550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34.24k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238.32M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4283346"/>
                  </a:ext>
                </a:extLst>
              </a:tr>
              <a:tr h="180975">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Foundation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2260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42.95k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184.03M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62323946"/>
                  </a:ext>
                </a:extLst>
              </a:tr>
              <a:tr h="180975">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Decentraland</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2150</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20.95k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166.36M</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11047924"/>
                  </a:ext>
                </a:extLst>
              </a:tr>
            </a:tbl>
          </a:graphicData>
        </a:graphic>
      </p:graphicFrame>
      <p:sp>
        <p:nvSpPr>
          <p:cNvPr id="12" name="Rectangle 2">
            <a:extLst>
              <a:ext uri="{FF2B5EF4-FFF2-40B4-BE49-F238E27FC236}">
                <a16:creationId xmlns:a16="http://schemas.microsoft.com/office/drawing/2014/main" id="{A51CDA1B-02AA-0118-F3BE-CDB804FB194E}"/>
              </a:ext>
            </a:extLst>
          </p:cNvPr>
          <p:cNvSpPr>
            <a:spLocks noChangeArrowheads="1"/>
          </p:cNvSpPr>
          <p:nvPr/>
        </p:nvSpPr>
        <p:spPr bwMode="auto">
          <a:xfrm>
            <a:off x="4159415" y="5585523"/>
            <a:ext cx="386046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Top 10 Marketplaces by Transaction Volume on </a:t>
            </a:r>
            <a:r>
              <a:rPr kumimoji="0" lang="en-US" altLang="zh-CN" sz="1100" b="0" i="0" u="none" strike="noStrike" cap="none" normalizeH="0" baseline="0" dirty="0">
                <a:ln>
                  <a:noFill/>
                </a:ln>
                <a:solidFill>
                  <a:srgbClr val="000000"/>
                </a:solidFill>
                <a:effectLst/>
                <a:latin typeface="minorHAnsi" charset="0"/>
                <a:ea typeface="minorHAnsi" charset="0"/>
                <a:cs typeface="等线" panose="02010600030101010101" pitchFamily="2" charset="-122"/>
              </a:rPr>
              <a:t>Ethereum</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BF4FE41B-CD7A-86C3-9D89-BAAEC1D83B31}"/>
              </a:ext>
            </a:extLst>
          </p:cNvPr>
          <p:cNvSpPr txBox="1"/>
          <p:nvPr/>
        </p:nvSpPr>
        <p:spPr>
          <a:xfrm>
            <a:off x="673100" y="6225024"/>
            <a:ext cx="10331450" cy="369332"/>
          </a:xfrm>
          <a:prstGeom prst="rect">
            <a:avLst/>
          </a:prstGeom>
          <a:noFill/>
        </p:spPr>
        <p:txBody>
          <a:bodyPr wrap="square" rtlCol="0">
            <a:spAutoFit/>
          </a:bodyPr>
          <a:lstStyle/>
          <a:p>
            <a:r>
              <a:rPr lang="en-US" altLang="zh-CN" sz="1800" dirty="0">
                <a:effectLst/>
                <a:latin typeface="minorHAnsi"/>
                <a:ea typeface="等线" panose="02010600030101010101" pitchFamily="2" charset="-122"/>
                <a:cs typeface="Times New Roman" panose="02020603050405020304" pitchFamily="18" charset="0"/>
              </a:rPr>
              <a:t>Reference: https://dappradar.com</a:t>
            </a:r>
            <a:endParaRPr lang="en-US" altLang="zh-CN" b="0" i="0" dirty="0">
              <a:solidFill>
                <a:srgbClr val="24292F"/>
              </a:solidFill>
              <a:effectLst/>
              <a:latin typeface="Noto Sans" panose="020B0502040504020204" pitchFamily="34" charset="0"/>
            </a:endParaRPr>
          </a:p>
        </p:txBody>
      </p:sp>
    </p:spTree>
    <p:extLst>
      <p:ext uri="{BB962C8B-B14F-4D97-AF65-F5344CB8AC3E}">
        <p14:creationId xmlns:p14="http://schemas.microsoft.com/office/powerpoint/2010/main" val="1032246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AF5950B-EFE4-09CE-A5B6-F9C4BC7E19EB}"/>
              </a:ext>
            </a:extLst>
          </p:cNvPr>
          <p:cNvSpPr>
            <a:spLocks noGrp="1"/>
          </p:cNvSpPr>
          <p:nvPr>
            <p:ph type="title"/>
          </p:nvPr>
        </p:nvSpPr>
        <p:spPr>
          <a:xfrm>
            <a:off x="6083300" y="2115395"/>
            <a:ext cx="5435600" cy="1371600"/>
          </a:xfrm>
        </p:spPr>
        <p:txBody>
          <a:bodyPr/>
          <a:lstStyle/>
          <a:p>
            <a:r>
              <a:rPr lang="en-US" altLang="zh-CN" dirty="0"/>
              <a:t>Discussion on NFTs and Copyrights</a:t>
            </a:r>
          </a:p>
        </p:txBody>
      </p:sp>
      <p:sp>
        <p:nvSpPr>
          <p:cNvPr id="5" name="文本占位符 4">
            <a:extLst>
              <a:ext uri="{FF2B5EF4-FFF2-40B4-BE49-F238E27FC236}">
                <a16:creationId xmlns:a16="http://schemas.microsoft.com/office/drawing/2014/main" id="{2DBD8978-D40D-D92C-F007-9F7224792B19}"/>
              </a:ext>
            </a:extLst>
          </p:cNvPr>
          <p:cNvSpPr>
            <a:spLocks noGrp="1"/>
          </p:cNvSpPr>
          <p:nvPr>
            <p:ph type="body" idx="1"/>
          </p:nvPr>
        </p:nvSpPr>
        <p:spPr/>
        <p:txBody>
          <a:bodyPr/>
          <a:lstStyle/>
          <a:p>
            <a:r>
              <a:rPr lang="en-US" altLang="zh-CN" dirty="0"/>
              <a:t>Hedera Network natively supports NFT royalty fees, which are crucial for incentivizing creators and boosting market activity.</a:t>
            </a:r>
          </a:p>
        </p:txBody>
      </p:sp>
    </p:spTree>
    <p:extLst>
      <p:ext uri="{BB962C8B-B14F-4D97-AF65-F5344CB8AC3E}">
        <p14:creationId xmlns:p14="http://schemas.microsoft.com/office/powerpoint/2010/main" val="210045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Royalty Fee For Hedera NFT</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18</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Why </a:t>
            </a:r>
            <a:r>
              <a:rPr lang="en-US" altLang="zh-CN" b="1" i="0" dirty="0">
                <a:solidFill>
                  <a:srgbClr val="24292F"/>
                </a:solidFill>
                <a:effectLst/>
                <a:latin typeface="Noto Sans" panose="020B0502040504020204" pitchFamily="34" charset="0"/>
              </a:rPr>
              <a:t>supports NFT royalty fees</a:t>
            </a:r>
            <a:r>
              <a:rPr lang="en-US" altLang="zh-CN" b="1" dirty="0">
                <a:solidFill>
                  <a:srgbClr val="24292F"/>
                </a:solidFill>
                <a:latin typeface="Noto Sans" panose="020B0502040504020204" pitchFamily="34" charset="0"/>
              </a:rPr>
              <a:t> n</a:t>
            </a:r>
            <a:r>
              <a:rPr lang="en-US" altLang="zh-CN" b="1" i="0" dirty="0">
                <a:solidFill>
                  <a:srgbClr val="24292F"/>
                </a:solidFill>
                <a:effectLst/>
                <a:latin typeface="Noto Sans" panose="020B0502040504020204" pitchFamily="34" charset="0"/>
              </a:rPr>
              <a:t>atively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Essential for incentivizing creators and boosting market activity.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Compatible with Ethereum Virtual Machine (EVM).</a:t>
            </a:r>
          </a:p>
        </p:txBody>
      </p:sp>
      <p:pic>
        <p:nvPicPr>
          <p:cNvPr id="8" name="图片 7">
            <a:extLst>
              <a:ext uri="{FF2B5EF4-FFF2-40B4-BE49-F238E27FC236}">
                <a16:creationId xmlns:a16="http://schemas.microsoft.com/office/drawing/2014/main" id="{92F8E8CA-10BF-DF18-8D71-4248CC5FE35C}"/>
              </a:ext>
            </a:extLst>
          </p:cNvPr>
          <p:cNvPicPr>
            <a:picLocks noChangeAspect="1"/>
          </p:cNvPicPr>
          <p:nvPr/>
        </p:nvPicPr>
        <p:blipFill>
          <a:blip r:embed="rId3"/>
          <a:stretch>
            <a:fillRect/>
          </a:stretch>
        </p:blipFill>
        <p:spPr>
          <a:xfrm>
            <a:off x="1649412" y="2619387"/>
            <a:ext cx="8353425" cy="2863281"/>
          </a:xfrm>
          <a:prstGeom prst="rect">
            <a:avLst/>
          </a:prstGeom>
        </p:spPr>
      </p:pic>
      <p:pic>
        <p:nvPicPr>
          <p:cNvPr id="9" name="图片 8">
            <a:extLst>
              <a:ext uri="{FF2B5EF4-FFF2-40B4-BE49-F238E27FC236}">
                <a16:creationId xmlns:a16="http://schemas.microsoft.com/office/drawing/2014/main" id="{34A6BB6A-B257-339F-DE1F-FF8358517682}"/>
              </a:ext>
            </a:extLst>
          </p:cNvPr>
          <p:cNvPicPr>
            <a:picLocks noChangeAspect="1"/>
          </p:cNvPicPr>
          <p:nvPr/>
        </p:nvPicPr>
        <p:blipFill>
          <a:blip r:embed="rId4"/>
          <a:stretch>
            <a:fillRect/>
          </a:stretch>
        </p:blipFill>
        <p:spPr>
          <a:xfrm>
            <a:off x="1649412" y="2330629"/>
            <a:ext cx="6119913" cy="3708594"/>
          </a:xfrm>
          <a:prstGeom prst="rect">
            <a:avLst/>
          </a:prstGeom>
        </p:spPr>
      </p:pic>
    </p:spTree>
    <p:extLst>
      <p:ext uri="{BB962C8B-B14F-4D97-AF65-F5344CB8AC3E}">
        <p14:creationId xmlns:p14="http://schemas.microsoft.com/office/powerpoint/2010/main" val="128786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Royalty Fee For Hedera NFT</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19</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Why </a:t>
            </a:r>
            <a:r>
              <a:rPr lang="en-US" altLang="zh-CN" b="1" i="0" dirty="0">
                <a:solidFill>
                  <a:srgbClr val="24292F"/>
                </a:solidFill>
                <a:effectLst/>
                <a:latin typeface="Noto Sans" panose="020B0502040504020204" pitchFamily="34" charset="0"/>
              </a:rPr>
              <a:t>supports NFT royalty fees</a:t>
            </a:r>
            <a:r>
              <a:rPr lang="en-US" altLang="zh-CN" b="1" dirty="0">
                <a:solidFill>
                  <a:srgbClr val="24292F"/>
                </a:solidFill>
                <a:latin typeface="Noto Sans" panose="020B0502040504020204" pitchFamily="34" charset="0"/>
              </a:rPr>
              <a:t> n</a:t>
            </a:r>
            <a:r>
              <a:rPr lang="en-US" altLang="zh-CN" b="1" i="0" dirty="0">
                <a:solidFill>
                  <a:srgbClr val="24292F"/>
                </a:solidFill>
                <a:effectLst/>
                <a:latin typeface="Noto Sans" panose="020B0502040504020204" pitchFamily="34" charset="0"/>
              </a:rPr>
              <a:t>atively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Essential for incentivizing creators and boosting market activity.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Compatible with Ethereum Virtual Machine (EVM).</a:t>
            </a:r>
          </a:p>
        </p:txBody>
      </p:sp>
      <p:pic>
        <p:nvPicPr>
          <p:cNvPr id="12" name="图片 11">
            <a:extLst>
              <a:ext uri="{FF2B5EF4-FFF2-40B4-BE49-F238E27FC236}">
                <a16:creationId xmlns:a16="http://schemas.microsoft.com/office/drawing/2014/main" id="{73D39D4B-E86A-CABD-0A9C-21362ECBB917}"/>
              </a:ext>
            </a:extLst>
          </p:cNvPr>
          <p:cNvPicPr>
            <a:picLocks noChangeAspect="1"/>
          </p:cNvPicPr>
          <p:nvPr/>
        </p:nvPicPr>
        <p:blipFill>
          <a:blip r:embed="rId3"/>
          <a:stretch>
            <a:fillRect/>
          </a:stretch>
        </p:blipFill>
        <p:spPr>
          <a:xfrm>
            <a:off x="1339703" y="2330629"/>
            <a:ext cx="8972843" cy="4480424"/>
          </a:xfrm>
          <a:prstGeom prst="rect">
            <a:avLst/>
          </a:prstGeom>
        </p:spPr>
      </p:pic>
    </p:spTree>
    <p:extLst>
      <p:ext uri="{BB962C8B-B14F-4D97-AF65-F5344CB8AC3E}">
        <p14:creationId xmlns:p14="http://schemas.microsoft.com/office/powerpoint/2010/main" val="629362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24AA1-09D7-EC3A-301E-028F418A25B3}"/>
              </a:ext>
            </a:extLst>
          </p:cNvPr>
          <p:cNvSpPr>
            <a:spLocks noGrp="1"/>
          </p:cNvSpPr>
          <p:nvPr>
            <p:ph type="title"/>
          </p:nvPr>
        </p:nvSpPr>
        <p:spPr>
          <a:xfrm>
            <a:off x="660400" y="1500187"/>
            <a:ext cx="2836562" cy="915667"/>
          </a:xfrm>
        </p:spPr>
        <p:txBody>
          <a:bodyPr/>
          <a:lstStyle/>
          <a:p>
            <a:r>
              <a:rPr lang="en-US" dirty="0"/>
              <a:t>Stage</a:t>
            </a:r>
          </a:p>
        </p:txBody>
      </p:sp>
      <p:sp>
        <p:nvSpPr>
          <p:cNvPr id="3" name="Content Placeholder 2">
            <a:extLst>
              <a:ext uri="{FF2B5EF4-FFF2-40B4-BE49-F238E27FC236}">
                <a16:creationId xmlns:a16="http://schemas.microsoft.com/office/drawing/2014/main" id="{94C7ACB6-4040-4F8E-DAE4-CD916FCA3B1A}"/>
              </a:ext>
            </a:extLst>
          </p:cNvPr>
          <p:cNvSpPr>
            <a:spLocks noGrp="1"/>
          </p:cNvSpPr>
          <p:nvPr>
            <p:ph sz="quarter" idx="1"/>
          </p:nvPr>
        </p:nvSpPr>
        <p:spPr>
          <a:xfrm>
            <a:off x="3745078" y="1500188"/>
            <a:ext cx="7773821" cy="4633912"/>
          </a:xfrm>
        </p:spPr>
        <p:txBody>
          <a:bodyPr/>
          <a:lstStyle/>
          <a:p>
            <a:r>
              <a:rPr lang="en-US" dirty="0"/>
              <a:t>Hedera Network Overview</a:t>
            </a:r>
          </a:p>
          <a:p>
            <a:r>
              <a:rPr lang="en-US" dirty="0"/>
              <a:t>Hedera NFT Market Data Analysis</a:t>
            </a:r>
          </a:p>
          <a:p>
            <a:r>
              <a:rPr lang="en-US" dirty="0"/>
              <a:t>Royalty Fees For Hedera NFT</a:t>
            </a:r>
          </a:p>
          <a:p>
            <a:r>
              <a:rPr lang="en-US" dirty="0"/>
              <a:t>Data Processing for Hedera </a:t>
            </a:r>
            <a:r>
              <a:rPr lang="en-US" altLang="zh-CN" dirty="0"/>
              <a:t>Network and</a:t>
            </a:r>
            <a:r>
              <a:rPr lang="en-US" dirty="0"/>
              <a:t> NFT Market</a:t>
            </a:r>
          </a:p>
          <a:p>
            <a:r>
              <a:rPr lang="zh-CN" altLang="en-US" dirty="0"/>
              <a:t>还有啥</a:t>
            </a:r>
            <a:endParaRPr lang="en-US" altLang="zh-CN" dirty="0"/>
          </a:p>
          <a:p>
            <a:r>
              <a:rPr lang="zh-CN" altLang="en-US" dirty="0"/>
              <a:t>还有啥</a:t>
            </a:r>
            <a:endParaRPr lang="en-US" dirty="0"/>
          </a:p>
        </p:txBody>
      </p:sp>
      <p:sp>
        <p:nvSpPr>
          <p:cNvPr id="4" name="Slide Number Placeholder 3">
            <a:extLst>
              <a:ext uri="{FF2B5EF4-FFF2-40B4-BE49-F238E27FC236}">
                <a16:creationId xmlns:a16="http://schemas.microsoft.com/office/drawing/2014/main" id="{9C40017B-9BDF-5D77-335B-2FE0EAEE92E6}"/>
              </a:ext>
            </a:extLst>
          </p:cNvPr>
          <p:cNvSpPr>
            <a:spLocks noGrp="1"/>
          </p:cNvSpPr>
          <p:nvPr>
            <p:ph type="sldNum" sz="quarter" idx="12"/>
          </p:nvPr>
        </p:nvSpPr>
        <p:spPr/>
        <p:txBody>
          <a:bodyPr/>
          <a:lstStyle/>
          <a:p>
            <a:fld id="{C8BB1146-E542-4D4E-B8E9-6919A11DDD48}" type="slidenum">
              <a:rPr lang="en-US" smtClean="0"/>
              <a:pPr/>
              <a:t>2</a:t>
            </a:fld>
            <a:endParaRPr lang="en-US" dirty="0"/>
          </a:p>
        </p:txBody>
      </p:sp>
    </p:spTree>
    <p:extLst>
      <p:ext uri="{BB962C8B-B14F-4D97-AF65-F5344CB8AC3E}">
        <p14:creationId xmlns:p14="http://schemas.microsoft.com/office/powerpoint/2010/main" val="3361711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Copyright on the AI </a:t>
            </a:r>
            <a:r>
              <a:rPr lang="en-US" altLang="zh-CN" dirty="0"/>
              <a:t>Design </a:t>
            </a:r>
            <a:r>
              <a:rPr lang="en-US" dirty="0"/>
              <a:t>and Blockchain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20</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923330"/>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The combination of AI and blockchain offers more imaginative possibilities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Creators have the potential for more flexible copyright control.</a:t>
            </a:r>
          </a:p>
        </p:txBody>
      </p:sp>
      <p:pic>
        <p:nvPicPr>
          <p:cNvPr id="4" name="图片 3">
            <a:extLst>
              <a:ext uri="{FF2B5EF4-FFF2-40B4-BE49-F238E27FC236}">
                <a16:creationId xmlns:a16="http://schemas.microsoft.com/office/drawing/2014/main" id="{36D67C66-CE1E-2AC9-7737-953EB1B83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054" y="2045479"/>
            <a:ext cx="7980142" cy="4812521"/>
          </a:xfrm>
          <a:prstGeom prst="rect">
            <a:avLst/>
          </a:prstGeom>
        </p:spPr>
      </p:pic>
      <p:sp>
        <p:nvSpPr>
          <p:cNvPr id="5" name="箭头: 右 4">
            <a:extLst>
              <a:ext uri="{FF2B5EF4-FFF2-40B4-BE49-F238E27FC236}">
                <a16:creationId xmlns:a16="http://schemas.microsoft.com/office/drawing/2014/main" id="{F5E9AB00-B3BD-26A2-2FC4-90730FAC55B2}"/>
              </a:ext>
            </a:extLst>
          </p:cNvPr>
          <p:cNvSpPr/>
          <p:nvPr/>
        </p:nvSpPr>
        <p:spPr>
          <a:xfrm>
            <a:off x="4358866" y="3733036"/>
            <a:ext cx="1282615" cy="498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4D84F37-37E2-506C-5DFB-70D98465D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976" y="2081411"/>
            <a:ext cx="2506569" cy="4743914"/>
          </a:xfrm>
          <a:prstGeom prst="rect">
            <a:avLst/>
          </a:prstGeom>
        </p:spPr>
      </p:pic>
      <p:pic>
        <p:nvPicPr>
          <p:cNvPr id="8" name="图片 7">
            <a:extLst>
              <a:ext uri="{FF2B5EF4-FFF2-40B4-BE49-F238E27FC236}">
                <a16:creationId xmlns:a16="http://schemas.microsoft.com/office/drawing/2014/main" id="{C06860F8-6712-E50A-F4D8-CCA060367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023" y="2070327"/>
            <a:ext cx="2506569" cy="4740556"/>
          </a:xfrm>
          <a:prstGeom prst="rect">
            <a:avLst/>
          </a:prstGeom>
        </p:spPr>
      </p:pic>
      <p:pic>
        <p:nvPicPr>
          <p:cNvPr id="9" name="图片 8">
            <a:extLst>
              <a:ext uri="{FF2B5EF4-FFF2-40B4-BE49-F238E27FC236}">
                <a16:creationId xmlns:a16="http://schemas.microsoft.com/office/drawing/2014/main" id="{BB128D34-A6A1-55B8-8919-84C771BC11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032" y="2045479"/>
            <a:ext cx="2525568" cy="4776486"/>
          </a:xfrm>
          <a:prstGeom prst="rect">
            <a:avLst/>
          </a:prstGeom>
        </p:spPr>
      </p:pic>
      <p:pic>
        <p:nvPicPr>
          <p:cNvPr id="13" name="图片 12">
            <a:extLst>
              <a:ext uri="{FF2B5EF4-FFF2-40B4-BE49-F238E27FC236}">
                <a16:creationId xmlns:a16="http://schemas.microsoft.com/office/drawing/2014/main" id="{84D79469-78F8-3ECD-A0CF-FBB5AAB157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581" y="2097812"/>
            <a:ext cx="3016445" cy="3900169"/>
          </a:xfrm>
          <a:prstGeom prst="rect">
            <a:avLst/>
          </a:prstGeom>
        </p:spPr>
      </p:pic>
      <p:pic>
        <p:nvPicPr>
          <p:cNvPr id="14" name="图片 13">
            <a:extLst>
              <a:ext uri="{FF2B5EF4-FFF2-40B4-BE49-F238E27FC236}">
                <a16:creationId xmlns:a16="http://schemas.microsoft.com/office/drawing/2014/main" id="{AB81A48F-B03A-871F-D77E-B176EC85F5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4824" y="2080728"/>
            <a:ext cx="2975051" cy="3887323"/>
          </a:xfrm>
          <a:prstGeom prst="rect">
            <a:avLst/>
          </a:prstGeom>
        </p:spPr>
      </p:pic>
      <p:pic>
        <p:nvPicPr>
          <p:cNvPr id="15" name="图片 14">
            <a:extLst>
              <a:ext uri="{FF2B5EF4-FFF2-40B4-BE49-F238E27FC236}">
                <a16:creationId xmlns:a16="http://schemas.microsoft.com/office/drawing/2014/main" id="{7085EB01-0A70-E478-B2F7-52802BB751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9773" y="2080729"/>
            <a:ext cx="2975051" cy="3887322"/>
          </a:xfrm>
          <a:prstGeom prst="rect">
            <a:avLst/>
          </a:prstGeom>
        </p:spPr>
      </p:pic>
    </p:spTree>
    <p:extLst>
      <p:ext uri="{BB962C8B-B14F-4D97-AF65-F5344CB8AC3E}">
        <p14:creationId xmlns:p14="http://schemas.microsoft.com/office/powerpoint/2010/main" val="119392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Copyright on the AI Design and Blockchain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21</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923330"/>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The combination of AI and blockchain offers more imaginative possibilities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Creators have the potential for more flexible copyright control.</a:t>
            </a:r>
          </a:p>
        </p:txBody>
      </p:sp>
      <p:sp>
        <p:nvSpPr>
          <p:cNvPr id="10" name="矩形 9">
            <a:extLst>
              <a:ext uri="{FF2B5EF4-FFF2-40B4-BE49-F238E27FC236}">
                <a16:creationId xmlns:a16="http://schemas.microsoft.com/office/drawing/2014/main" id="{BD657EC8-543C-EA43-B425-C019D5B7FB18}"/>
              </a:ext>
            </a:extLst>
          </p:cNvPr>
          <p:cNvSpPr/>
          <p:nvPr/>
        </p:nvSpPr>
        <p:spPr>
          <a:xfrm>
            <a:off x="1361912"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Designer</a:t>
            </a:r>
            <a:endParaRPr lang="zh-CN" altLang="en-US" dirty="0"/>
          </a:p>
        </p:txBody>
      </p:sp>
      <p:sp>
        <p:nvSpPr>
          <p:cNvPr id="12" name="矩形 11">
            <a:extLst>
              <a:ext uri="{FF2B5EF4-FFF2-40B4-BE49-F238E27FC236}">
                <a16:creationId xmlns:a16="http://schemas.microsoft.com/office/drawing/2014/main" id="{F0F3A861-CB67-9473-76BF-EC92D43F061E}"/>
              </a:ext>
            </a:extLst>
          </p:cNvPr>
          <p:cNvSpPr/>
          <p:nvPr/>
        </p:nvSpPr>
        <p:spPr>
          <a:xfrm>
            <a:off x="3697023"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AI platform</a:t>
            </a:r>
            <a:endParaRPr lang="zh-CN" altLang="en-US" dirty="0"/>
          </a:p>
        </p:txBody>
      </p:sp>
      <p:sp>
        <p:nvSpPr>
          <p:cNvPr id="16" name="矩形 15">
            <a:extLst>
              <a:ext uri="{FF2B5EF4-FFF2-40B4-BE49-F238E27FC236}">
                <a16:creationId xmlns:a16="http://schemas.microsoft.com/office/drawing/2014/main" id="{5BB39641-9648-20CB-F36D-31E72648A2DD}"/>
              </a:ext>
            </a:extLst>
          </p:cNvPr>
          <p:cNvSpPr/>
          <p:nvPr/>
        </p:nvSpPr>
        <p:spPr>
          <a:xfrm>
            <a:off x="6142659" y="298685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Blockchain</a:t>
            </a:r>
          </a:p>
          <a:p>
            <a:pPr algn="ctr"/>
            <a:r>
              <a:rPr lang="en-US" altLang="zh-CN" dirty="0"/>
              <a:t>Token</a:t>
            </a:r>
            <a:endParaRPr lang="zh-CN" altLang="en-US" dirty="0"/>
          </a:p>
        </p:txBody>
      </p:sp>
      <p:sp>
        <p:nvSpPr>
          <p:cNvPr id="17" name="矩形 16">
            <a:extLst>
              <a:ext uri="{FF2B5EF4-FFF2-40B4-BE49-F238E27FC236}">
                <a16:creationId xmlns:a16="http://schemas.microsoft.com/office/drawing/2014/main" id="{192A045D-1D6B-1228-6F14-9D574C94C107}"/>
              </a:ext>
            </a:extLst>
          </p:cNvPr>
          <p:cNvSpPr/>
          <p:nvPr/>
        </p:nvSpPr>
        <p:spPr>
          <a:xfrm>
            <a:off x="6142659" y="490785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Product</a:t>
            </a:r>
          </a:p>
          <a:p>
            <a:pPr algn="ctr"/>
            <a:r>
              <a:rPr lang="en-US" altLang="zh-CN" dirty="0"/>
              <a:t>Factory</a:t>
            </a:r>
            <a:endParaRPr lang="zh-CN" altLang="en-US" dirty="0"/>
          </a:p>
        </p:txBody>
      </p:sp>
      <p:sp>
        <p:nvSpPr>
          <p:cNvPr id="18" name="矩形 17">
            <a:extLst>
              <a:ext uri="{FF2B5EF4-FFF2-40B4-BE49-F238E27FC236}">
                <a16:creationId xmlns:a16="http://schemas.microsoft.com/office/drawing/2014/main" id="{A7088121-F655-3AC7-81CB-ADCB62EB9FB3}"/>
              </a:ext>
            </a:extLst>
          </p:cNvPr>
          <p:cNvSpPr/>
          <p:nvPr/>
        </p:nvSpPr>
        <p:spPr>
          <a:xfrm>
            <a:off x="8691323"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Consumer</a:t>
            </a:r>
            <a:endParaRPr lang="zh-CN" altLang="en-US" dirty="0"/>
          </a:p>
        </p:txBody>
      </p:sp>
      <p:cxnSp>
        <p:nvCxnSpPr>
          <p:cNvPr id="20" name="直接箭头连接符 19">
            <a:extLst>
              <a:ext uri="{FF2B5EF4-FFF2-40B4-BE49-F238E27FC236}">
                <a16:creationId xmlns:a16="http://schemas.microsoft.com/office/drawing/2014/main" id="{47B597FE-5C0A-8743-5185-6B594175B12C}"/>
              </a:ext>
            </a:extLst>
          </p:cNvPr>
          <p:cNvCxnSpPr>
            <a:stCxn id="10" idx="3"/>
            <a:endCxn id="12" idx="1"/>
          </p:cNvCxnSpPr>
          <p:nvPr/>
        </p:nvCxnSpPr>
        <p:spPr>
          <a:xfrm>
            <a:off x="2652830" y="4113065"/>
            <a:ext cx="1044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BA38868-DAF1-B82F-94C7-710ED55B3BA6}"/>
              </a:ext>
            </a:extLst>
          </p:cNvPr>
          <p:cNvCxnSpPr>
            <a:stCxn id="12" idx="3"/>
            <a:endCxn id="16" idx="1"/>
          </p:cNvCxnSpPr>
          <p:nvPr/>
        </p:nvCxnSpPr>
        <p:spPr>
          <a:xfrm flipV="1">
            <a:off x="4987941" y="3271160"/>
            <a:ext cx="1154718" cy="84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DE36BD8-0BE1-3D1F-AB0E-51AAD74A803E}"/>
              </a:ext>
            </a:extLst>
          </p:cNvPr>
          <p:cNvCxnSpPr>
            <a:stCxn id="12" idx="3"/>
            <a:endCxn id="17" idx="1"/>
          </p:cNvCxnSpPr>
          <p:nvPr/>
        </p:nvCxnSpPr>
        <p:spPr>
          <a:xfrm>
            <a:off x="4987941" y="4113065"/>
            <a:ext cx="1154718" cy="10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EE8524B-AB5B-2DDB-24A8-46CC71A9C309}"/>
              </a:ext>
            </a:extLst>
          </p:cNvPr>
          <p:cNvCxnSpPr>
            <a:stCxn id="16" idx="3"/>
            <a:endCxn id="18" idx="1"/>
          </p:cNvCxnSpPr>
          <p:nvPr/>
        </p:nvCxnSpPr>
        <p:spPr>
          <a:xfrm>
            <a:off x="7433577" y="3271160"/>
            <a:ext cx="1257746" cy="84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56FCBBC-157A-42CF-1E77-9169D7A7DB90}"/>
              </a:ext>
            </a:extLst>
          </p:cNvPr>
          <p:cNvCxnSpPr>
            <a:stCxn id="17" idx="3"/>
            <a:endCxn id="18" idx="1"/>
          </p:cNvCxnSpPr>
          <p:nvPr/>
        </p:nvCxnSpPr>
        <p:spPr>
          <a:xfrm flipV="1">
            <a:off x="7433577" y="4113065"/>
            <a:ext cx="1257746" cy="10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249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Real-World Asset (RWA) Tokenization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22</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2031325"/>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Benefits of RWA Tokenization</a:t>
            </a:r>
          </a:p>
          <a:p>
            <a:pPr indent="-285750">
              <a:buFont typeface="Arial" panose="020B0604020202020204" pitchFamily="34" charset="0"/>
              <a:buChar char="•"/>
            </a:pPr>
            <a:r>
              <a:rPr lang="en-US" altLang="zh-CN" dirty="0">
                <a:solidFill>
                  <a:srgbClr val="24292F"/>
                </a:solidFill>
                <a:latin typeface="Noto Sans" panose="020B0502040504020204" pitchFamily="34" charset="0"/>
              </a:rPr>
              <a:t>Increased Liquidity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Fractional Ownership</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Transparency and Security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Reduced Transaction Costs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Global Market Access</a:t>
            </a:r>
          </a:p>
        </p:txBody>
      </p:sp>
      <p:sp>
        <p:nvSpPr>
          <p:cNvPr id="10" name="文本框 9">
            <a:extLst>
              <a:ext uri="{FF2B5EF4-FFF2-40B4-BE49-F238E27FC236}">
                <a16:creationId xmlns:a16="http://schemas.microsoft.com/office/drawing/2014/main" id="{82A4CF39-6002-942C-BE2E-89F47235F896}"/>
              </a:ext>
            </a:extLst>
          </p:cNvPr>
          <p:cNvSpPr txBox="1"/>
          <p:nvPr/>
        </p:nvSpPr>
        <p:spPr>
          <a:xfrm>
            <a:off x="660400" y="3429000"/>
            <a:ext cx="10331450" cy="2031325"/>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How RWA Tokenization Works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Asset Identification</a:t>
            </a:r>
          </a:p>
          <a:p>
            <a:pPr indent="-285750">
              <a:buFont typeface="Arial" panose="020B0604020202020204" pitchFamily="34" charset="0"/>
              <a:buChar char="•"/>
            </a:pPr>
            <a:r>
              <a:rPr lang="en-US" altLang="zh-CN" dirty="0">
                <a:solidFill>
                  <a:srgbClr val="24292F"/>
                </a:solidFill>
                <a:latin typeface="Noto Sans" panose="020B0502040504020204" pitchFamily="34" charset="0"/>
              </a:rPr>
              <a:t>Valuation and Legal Compliance</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Token Issuance</a:t>
            </a:r>
          </a:p>
          <a:p>
            <a:pPr indent="-285750">
              <a:buFont typeface="Arial" panose="020B0604020202020204" pitchFamily="34" charset="0"/>
              <a:buChar char="•"/>
            </a:pPr>
            <a:r>
              <a:rPr lang="en-US" altLang="zh-CN" dirty="0">
                <a:solidFill>
                  <a:srgbClr val="24292F"/>
                </a:solidFill>
                <a:latin typeface="Noto Sans" panose="020B0502040504020204" pitchFamily="34" charset="0"/>
              </a:rPr>
              <a:t>Market Placement</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Trading</a:t>
            </a:r>
          </a:p>
        </p:txBody>
      </p:sp>
      <p:sp>
        <p:nvSpPr>
          <p:cNvPr id="12" name="矩形 11">
            <a:extLst>
              <a:ext uri="{FF2B5EF4-FFF2-40B4-BE49-F238E27FC236}">
                <a16:creationId xmlns:a16="http://schemas.microsoft.com/office/drawing/2014/main" id="{E7C08237-06AC-3363-01AF-E542DAB2948E}"/>
              </a:ext>
            </a:extLst>
          </p:cNvPr>
          <p:cNvSpPr/>
          <p:nvPr/>
        </p:nvSpPr>
        <p:spPr>
          <a:xfrm>
            <a:off x="6814489" y="1467936"/>
            <a:ext cx="1415103"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Asset</a:t>
            </a:r>
            <a:endParaRPr lang="zh-CN" altLang="en-US" dirty="0"/>
          </a:p>
        </p:txBody>
      </p:sp>
      <p:cxnSp>
        <p:nvCxnSpPr>
          <p:cNvPr id="14" name="直接箭头连接符 13">
            <a:extLst>
              <a:ext uri="{FF2B5EF4-FFF2-40B4-BE49-F238E27FC236}">
                <a16:creationId xmlns:a16="http://schemas.microsoft.com/office/drawing/2014/main" id="{7994933A-AC47-A085-C739-0B17A3CCE05D}"/>
              </a:ext>
            </a:extLst>
          </p:cNvPr>
          <p:cNvCxnSpPr/>
          <p:nvPr/>
        </p:nvCxnSpPr>
        <p:spPr>
          <a:xfrm>
            <a:off x="7522040" y="2249439"/>
            <a:ext cx="0" cy="68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B5086107-63C7-9E75-9FE3-D40D56154BEA}"/>
              </a:ext>
            </a:extLst>
          </p:cNvPr>
          <p:cNvSpPr/>
          <p:nvPr/>
        </p:nvSpPr>
        <p:spPr>
          <a:xfrm>
            <a:off x="6822173" y="3161625"/>
            <a:ext cx="1407423"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Token</a:t>
            </a:r>
            <a:endParaRPr lang="zh-CN" altLang="en-US" dirty="0"/>
          </a:p>
        </p:txBody>
      </p:sp>
      <p:cxnSp>
        <p:nvCxnSpPr>
          <p:cNvPr id="16" name="直接箭头连接符 15">
            <a:extLst>
              <a:ext uri="{FF2B5EF4-FFF2-40B4-BE49-F238E27FC236}">
                <a16:creationId xmlns:a16="http://schemas.microsoft.com/office/drawing/2014/main" id="{DCD6708A-4A55-B231-D7A9-DD6C5B04DD8F}"/>
              </a:ext>
            </a:extLst>
          </p:cNvPr>
          <p:cNvCxnSpPr/>
          <p:nvPr/>
        </p:nvCxnSpPr>
        <p:spPr>
          <a:xfrm>
            <a:off x="7522040" y="4020857"/>
            <a:ext cx="0" cy="68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4C2C701-B665-7729-5778-27C4279A227A}"/>
              </a:ext>
            </a:extLst>
          </p:cNvPr>
          <p:cNvSpPr/>
          <p:nvPr/>
        </p:nvSpPr>
        <p:spPr>
          <a:xfrm>
            <a:off x="6814489" y="4933263"/>
            <a:ext cx="1415109"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Transaction</a:t>
            </a:r>
            <a:endParaRPr lang="zh-CN" altLang="en-US" dirty="0"/>
          </a:p>
        </p:txBody>
      </p:sp>
    </p:spTree>
    <p:extLst>
      <p:ext uri="{BB962C8B-B14F-4D97-AF65-F5344CB8AC3E}">
        <p14:creationId xmlns:p14="http://schemas.microsoft.com/office/powerpoint/2010/main" val="2076147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38250-C994-50C6-3066-0C0A1091ACC6}"/>
              </a:ext>
            </a:extLst>
          </p:cNvPr>
          <p:cNvSpPr>
            <a:spLocks noGrp="1"/>
          </p:cNvSpPr>
          <p:nvPr>
            <p:ph type="title"/>
          </p:nvPr>
        </p:nvSpPr>
        <p:spPr>
          <a:xfrm>
            <a:off x="730204" y="302607"/>
            <a:ext cx="10795046" cy="907822"/>
          </a:xfrm>
        </p:spPr>
        <p:txBody>
          <a:bodyPr>
            <a:normAutofit/>
          </a:bodyPr>
          <a:lstStyle/>
          <a:p>
            <a:pPr algn="ctr"/>
            <a:r>
              <a:rPr lang="en-US" altLang="zh-CN" sz="4000" dirty="0"/>
              <a:t>HEDERA DATA API</a:t>
            </a:r>
            <a:endParaRPr lang="zh-CN" altLang="en-US" sz="4000" dirty="0"/>
          </a:p>
        </p:txBody>
      </p:sp>
      <p:pic>
        <p:nvPicPr>
          <p:cNvPr id="10" name="图片 9">
            <a:extLst>
              <a:ext uri="{FF2B5EF4-FFF2-40B4-BE49-F238E27FC236}">
                <a16:creationId xmlns:a16="http://schemas.microsoft.com/office/drawing/2014/main" id="{59FC4CF2-2978-9F0B-EC53-0CE75D194B92}"/>
              </a:ext>
            </a:extLst>
          </p:cNvPr>
          <p:cNvPicPr>
            <a:picLocks noChangeAspect="1"/>
          </p:cNvPicPr>
          <p:nvPr/>
        </p:nvPicPr>
        <p:blipFill>
          <a:blip r:embed="rId3"/>
          <a:stretch>
            <a:fillRect/>
          </a:stretch>
        </p:blipFill>
        <p:spPr>
          <a:xfrm>
            <a:off x="277568" y="1328192"/>
            <a:ext cx="11830826" cy="5591745"/>
          </a:xfrm>
          <a:prstGeom prst="rect">
            <a:avLst/>
          </a:prstGeom>
        </p:spPr>
      </p:pic>
    </p:spTree>
    <p:extLst>
      <p:ext uri="{BB962C8B-B14F-4D97-AF65-F5344CB8AC3E}">
        <p14:creationId xmlns:p14="http://schemas.microsoft.com/office/powerpoint/2010/main" val="2597886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normAutofit/>
          </a:bodyPr>
          <a:lstStyle/>
          <a:p>
            <a:r>
              <a:rPr lang="en-US" altLang="zh-CN" sz="3600" dirty="0"/>
              <a:t>Content</a:t>
            </a:r>
          </a:p>
        </p:txBody>
      </p:sp>
      <p:sp>
        <p:nvSpPr>
          <p:cNvPr id="3" name="内容占位符 2"/>
          <p:cNvSpPr>
            <a:spLocks noGrp="1"/>
          </p:cNvSpPr>
          <p:nvPr>
            <p:ph idx="4294967295"/>
          </p:nvPr>
        </p:nvSpPr>
        <p:spPr>
          <a:xfrm>
            <a:off x="177617" y="1976928"/>
            <a:ext cx="9288725" cy="4351338"/>
          </a:xfrm>
        </p:spPr>
        <p:txBody>
          <a:bodyPr>
            <a:normAutofit/>
          </a:bodyPr>
          <a:lstStyle/>
          <a:p>
            <a:r>
              <a:rPr lang="en-US" altLang="zh-CN" sz="2400" dirty="0"/>
              <a:t>Api Usage</a:t>
            </a:r>
          </a:p>
          <a:p>
            <a:r>
              <a:rPr lang="en-US" altLang="zh-CN" sz="2400" dirty="0"/>
              <a:t>How to collect data information</a:t>
            </a:r>
          </a:p>
          <a:p>
            <a:r>
              <a:rPr lang="en-US" altLang="zh-CN" sz="2400" dirty="0"/>
              <a:t>Data structure comparison</a:t>
            </a:r>
          </a:p>
          <a:p>
            <a:r>
              <a:rPr lang="en-US" altLang="zh-CN" sz="2400" dirty="0"/>
              <a:t>Result overview</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4294967295"/>
          </p:nvPr>
        </p:nvSpPr>
        <p:spPr>
          <a:xfrm>
            <a:off x="8534400" y="6410325"/>
            <a:ext cx="3657600" cy="273050"/>
          </a:xfrm>
        </p:spPr>
        <p:txBody>
          <a:bodyPr/>
          <a:lstStyle/>
          <a:p>
            <a:fld id="{C8BB1146-E542-4D4E-B8E9-6919A11DDD48}" type="slidenum">
              <a:rPr lang="en-US" smtClean="0"/>
              <a:pPr/>
              <a:t>25</a:t>
            </a:fld>
            <a:endParaRPr lang="en-US"/>
          </a:p>
        </p:txBody>
      </p:sp>
      <p:sp>
        <p:nvSpPr>
          <p:cNvPr id="7" name="文本框 6">
            <a:extLst>
              <a:ext uri="{FF2B5EF4-FFF2-40B4-BE49-F238E27FC236}">
                <a16:creationId xmlns:a16="http://schemas.microsoft.com/office/drawing/2014/main" id="{110A9717-8DA4-7EFB-B560-D1064407ADC1}"/>
              </a:ext>
            </a:extLst>
          </p:cNvPr>
          <p:cNvSpPr txBox="1"/>
          <p:nvPr/>
        </p:nvSpPr>
        <p:spPr>
          <a:xfrm>
            <a:off x="772233" y="605044"/>
            <a:ext cx="9004300" cy="584775"/>
          </a:xfrm>
          <a:prstGeom prst="rect">
            <a:avLst/>
          </a:prstGeom>
          <a:noFill/>
        </p:spPr>
        <p:txBody>
          <a:bodyPr wrap="square" rtlCol="0">
            <a:spAutoFit/>
          </a:bodyPr>
          <a:lstStyle/>
          <a:p>
            <a:r>
              <a:rPr lang="en-US" altLang="zh-CN" sz="3200" b="1" dirty="0"/>
              <a:t>Hedera official document</a:t>
            </a:r>
          </a:p>
        </p:txBody>
      </p:sp>
      <p:pic>
        <p:nvPicPr>
          <p:cNvPr id="9" name="图片 8">
            <a:extLst>
              <a:ext uri="{FF2B5EF4-FFF2-40B4-BE49-F238E27FC236}">
                <a16:creationId xmlns:a16="http://schemas.microsoft.com/office/drawing/2014/main" id="{65026217-B0E8-EFD0-3787-1CD8F88992D1}"/>
              </a:ext>
            </a:extLst>
          </p:cNvPr>
          <p:cNvPicPr>
            <a:picLocks noChangeAspect="1"/>
          </p:cNvPicPr>
          <p:nvPr/>
        </p:nvPicPr>
        <p:blipFill>
          <a:blip r:embed="rId3"/>
          <a:stretch>
            <a:fillRect/>
          </a:stretch>
        </p:blipFill>
        <p:spPr>
          <a:xfrm>
            <a:off x="855194" y="1236254"/>
            <a:ext cx="10179004" cy="5548555"/>
          </a:xfrm>
          <a:prstGeom prst="rect">
            <a:avLst/>
          </a:prstGeom>
        </p:spPr>
      </p:pic>
    </p:spTree>
    <p:extLst>
      <p:ext uri="{BB962C8B-B14F-4D97-AF65-F5344CB8AC3E}">
        <p14:creationId xmlns:p14="http://schemas.microsoft.com/office/powerpoint/2010/main" val="1923330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REST API USAGE</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26</a:t>
            </a:fld>
            <a:endParaRPr lang="en-US"/>
          </a:p>
        </p:txBody>
      </p:sp>
      <p:sp>
        <p:nvSpPr>
          <p:cNvPr id="7" name="文本框 6">
            <a:extLst>
              <a:ext uri="{FF2B5EF4-FFF2-40B4-BE49-F238E27FC236}">
                <a16:creationId xmlns:a16="http://schemas.microsoft.com/office/drawing/2014/main" id="{110A9717-8DA4-7EFB-B560-D1064407ADC1}"/>
              </a:ext>
            </a:extLst>
          </p:cNvPr>
          <p:cNvSpPr txBox="1"/>
          <p:nvPr/>
        </p:nvSpPr>
        <p:spPr>
          <a:xfrm>
            <a:off x="660400" y="1797050"/>
            <a:ext cx="9026525" cy="646331"/>
          </a:xfrm>
          <a:prstGeom prst="rect">
            <a:avLst/>
          </a:prstGeom>
          <a:noFill/>
        </p:spPr>
        <p:txBody>
          <a:bodyPr wrap="square" rtlCol="0">
            <a:spAutoFit/>
          </a:bodyPr>
          <a:lstStyle/>
          <a:p>
            <a:r>
              <a:rPr lang="en-US" altLang="zh-CN" b="0" i="0" dirty="0">
                <a:effectLst/>
                <a:latin typeface="__Roboto_053b0a"/>
              </a:rPr>
              <a:t>To make a request, use the </a:t>
            </a:r>
            <a:r>
              <a:rPr lang="en-US" altLang="zh-CN" b="0" i="0" dirty="0">
                <a:effectLst/>
                <a:latin typeface="+mn-ea"/>
              </a:rPr>
              <a:t>network</a:t>
            </a:r>
            <a:r>
              <a:rPr lang="en-US" altLang="zh-CN" b="0" i="0" dirty="0">
                <a:effectLst/>
                <a:latin typeface="__Roboto_053b0a"/>
              </a:rPr>
              <a:t> endpoint and the REST API of choice. For example, to get a list of account entity on </a:t>
            </a:r>
            <a:r>
              <a:rPr lang="en-US" altLang="zh-CN" b="0" i="0" dirty="0" err="1">
                <a:effectLst/>
                <a:latin typeface="__Roboto_053b0a"/>
              </a:rPr>
              <a:t>mainnet</a:t>
            </a:r>
            <a:r>
              <a:rPr lang="en-US" altLang="zh-CN" b="0" i="0" dirty="0">
                <a:effectLst/>
                <a:latin typeface="__Roboto_053b0a"/>
              </a:rPr>
              <a:t> you would make the following request</a:t>
            </a:r>
            <a:endParaRPr lang="en-US" altLang="zh-CN" dirty="0"/>
          </a:p>
        </p:txBody>
      </p:sp>
      <p:pic>
        <p:nvPicPr>
          <p:cNvPr id="5" name="图片 4">
            <a:extLst>
              <a:ext uri="{FF2B5EF4-FFF2-40B4-BE49-F238E27FC236}">
                <a16:creationId xmlns:a16="http://schemas.microsoft.com/office/drawing/2014/main" id="{AC1FB1A0-F2C7-3923-23DB-D331D4DA0B58}"/>
              </a:ext>
            </a:extLst>
          </p:cNvPr>
          <p:cNvPicPr>
            <a:picLocks noChangeAspect="1"/>
          </p:cNvPicPr>
          <p:nvPr/>
        </p:nvPicPr>
        <p:blipFill>
          <a:blip r:embed="rId3"/>
          <a:stretch>
            <a:fillRect/>
          </a:stretch>
        </p:blipFill>
        <p:spPr>
          <a:xfrm>
            <a:off x="813359" y="2632347"/>
            <a:ext cx="5488766" cy="2925919"/>
          </a:xfrm>
          <a:prstGeom prst="rect">
            <a:avLst/>
          </a:prstGeom>
        </p:spPr>
      </p:pic>
      <p:pic>
        <p:nvPicPr>
          <p:cNvPr id="8" name="图片 7">
            <a:extLst>
              <a:ext uri="{FF2B5EF4-FFF2-40B4-BE49-F238E27FC236}">
                <a16:creationId xmlns:a16="http://schemas.microsoft.com/office/drawing/2014/main" id="{B9195DAE-1F2A-E276-C034-37E52CEDDDF1}"/>
              </a:ext>
            </a:extLst>
          </p:cNvPr>
          <p:cNvPicPr>
            <a:picLocks noChangeAspect="1"/>
          </p:cNvPicPr>
          <p:nvPr/>
        </p:nvPicPr>
        <p:blipFill>
          <a:blip r:embed="rId4"/>
          <a:stretch>
            <a:fillRect/>
          </a:stretch>
        </p:blipFill>
        <p:spPr>
          <a:xfrm>
            <a:off x="6622875" y="2797613"/>
            <a:ext cx="5111926" cy="2625725"/>
          </a:xfrm>
          <a:prstGeom prst="rect">
            <a:avLst/>
          </a:prstGeom>
        </p:spPr>
      </p:pic>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1. b</a:t>
            </a:r>
            <a:r>
              <a:rPr lang="en-US" altLang="en-US" dirty="0" err="1">
                <a:solidFill>
                  <a:srgbClr val="000000"/>
                </a:solidFill>
                <a:latin typeface="微软雅黑"/>
                <a:ea typeface="微软雅黑"/>
              </a:rPr>
              <a:t>ase</a:t>
            </a:r>
            <a:r>
              <a:rPr lang="en-US" altLang="en-US" dirty="0">
                <a:solidFill>
                  <a:srgbClr val="000000"/>
                </a:solidFill>
                <a:latin typeface="微软雅黑"/>
                <a:ea typeface="微软雅黑"/>
              </a:rPr>
              <a:t> </a:t>
            </a:r>
            <a:r>
              <a:rPr lang="en-US" altLang="en-US" dirty="0" err="1">
                <a:solidFill>
                  <a:srgbClr val="000000"/>
                </a:solidFill>
                <a:latin typeface="微软雅黑"/>
                <a:ea typeface="微软雅黑"/>
              </a:rPr>
              <a:t>url</a:t>
            </a:r>
            <a:r>
              <a:rPr kumimoji="0" lang="en-US" altLang="en-US" sz="1800" b="0" i="0" u="none" strike="noStrike" kern="1200" cap="none" spc="0" normalizeH="0" baseline="0" noProof="0" dirty="0">
                <a:ln>
                  <a:noFill/>
                </a:ln>
                <a:solidFill>
                  <a:srgbClr val="000000"/>
                </a:solidFill>
                <a:effectLst/>
                <a:uLnTx/>
                <a:uFillTx/>
                <a:latin typeface="微软雅黑"/>
                <a:ea typeface="微软雅黑"/>
              </a:rPr>
              <a:t> </a:t>
            </a:r>
          </a:p>
        </p:txBody>
      </p:sp>
      <p:sp>
        <p:nvSpPr>
          <p:cNvPr id="10" name="文本框 9">
            <a:extLst>
              <a:ext uri="{FF2B5EF4-FFF2-40B4-BE49-F238E27FC236}">
                <a16:creationId xmlns:a16="http://schemas.microsoft.com/office/drawing/2014/main" id="{B5871DA7-1146-5322-A5D4-7D99DD195987}"/>
              </a:ext>
            </a:extLst>
          </p:cNvPr>
          <p:cNvSpPr txBox="1"/>
          <p:nvPr/>
        </p:nvSpPr>
        <p:spPr>
          <a:xfrm>
            <a:off x="7973595" y="6000835"/>
            <a:ext cx="1275013"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2. </a:t>
            </a:r>
            <a:r>
              <a:rPr kumimoji="0" lang="en-US" altLang="zh-CN" sz="1800" b="0" i="0" u="none" strike="noStrike" kern="1200" cap="none" spc="0" normalizeH="0" baseline="0" noProof="0" dirty="0">
                <a:ln>
                  <a:noFill/>
                </a:ln>
                <a:solidFill>
                  <a:srgbClr val="000000"/>
                </a:solidFill>
                <a:effectLst/>
                <a:uLnTx/>
                <a:uFillTx/>
                <a:latin typeface="微软雅黑"/>
                <a:ea typeface="微软雅黑"/>
              </a:rPr>
              <a:t>Sub </a:t>
            </a:r>
            <a:r>
              <a:rPr kumimoji="0" lang="en-US" altLang="zh-CN" sz="1800" b="0" i="0" u="none" strike="noStrike" kern="1200" cap="none" spc="0" normalizeH="0" baseline="0" noProof="0" dirty="0" err="1">
                <a:ln>
                  <a:noFill/>
                </a:ln>
                <a:solidFill>
                  <a:srgbClr val="000000"/>
                </a:solidFill>
                <a:effectLst/>
                <a:uLnTx/>
                <a:uFillTx/>
                <a:latin typeface="微软雅黑"/>
                <a:ea typeface="微软雅黑"/>
              </a:rPr>
              <a:t>url</a:t>
            </a: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Tree>
    <p:extLst>
      <p:ext uri="{BB962C8B-B14F-4D97-AF65-F5344CB8AC3E}">
        <p14:creationId xmlns:p14="http://schemas.microsoft.com/office/powerpoint/2010/main" val="1373566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 </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27</a:t>
            </a:fld>
            <a:endParaRPr lang="en-US"/>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pic>
        <p:nvPicPr>
          <p:cNvPr id="5" name="图片 4">
            <a:extLst>
              <a:ext uri="{FF2B5EF4-FFF2-40B4-BE49-F238E27FC236}">
                <a16:creationId xmlns:a16="http://schemas.microsoft.com/office/drawing/2014/main" id="{92FDDDEB-FFC2-9110-021F-BB75E1968BF0}"/>
              </a:ext>
            </a:extLst>
          </p:cNvPr>
          <p:cNvPicPr>
            <a:picLocks noChangeAspect="1"/>
          </p:cNvPicPr>
          <p:nvPr/>
        </p:nvPicPr>
        <p:blipFill>
          <a:blip r:embed="rId3"/>
          <a:stretch>
            <a:fillRect/>
          </a:stretch>
        </p:blipFill>
        <p:spPr>
          <a:xfrm>
            <a:off x="660400" y="1644994"/>
            <a:ext cx="8430266" cy="5039016"/>
          </a:xfrm>
          <a:prstGeom prst="rect">
            <a:avLst/>
          </a:prstGeom>
        </p:spPr>
      </p:pic>
      <p:sp>
        <p:nvSpPr>
          <p:cNvPr id="4" name="文本框 3">
            <a:extLst>
              <a:ext uri="{FF2B5EF4-FFF2-40B4-BE49-F238E27FC236}">
                <a16:creationId xmlns:a16="http://schemas.microsoft.com/office/drawing/2014/main" id="{9B14163D-C681-DCE1-D7CF-267F134282C7}"/>
              </a:ext>
            </a:extLst>
          </p:cNvPr>
          <p:cNvSpPr txBox="1"/>
          <p:nvPr/>
        </p:nvSpPr>
        <p:spPr>
          <a:xfrm>
            <a:off x="735164" y="1275662"/>
            <a:ext cx="3988191"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endParaRPr lang="zh-CN" altLang="en-US" dirty="0"/>
          </a:p>
        </p:txBody>
      </p:sp>
    </p:spTree>
    <p:extLst>
      <p:ext uri="{BB962C8B-B14F-4D97-AF65-F5344CB8AC3E}">
        <p14:creationId xmlns:p14="http://schemas.microsoft.com/office/powerpoint/2010/main" val="1811901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28</a:t>
            </a:fld>
            <a:endParaRPr lang="en-US"/>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pic>
        <p:nvPicPr>
          <p:cNvPr id="8" name="图片 7">
            <a:extLst>
              <a:ext uri="{FF2B5EF4-FFF2-40B4-BE49-F238E27FC236}">
                <a16:creationId xmlns:a16="http://schemas.microsoft.com/office/drawing/2014/main" id="{26F89361-0DA7-618D-2289-E252B399E5A5}"/>
              </a:ext>
            </a:extLst>
          </p:cNvPr>
          <p:cNvPicPr>
            <a:picLocks noChangeAspect="1"/>
          </p:cNvPicPr>
          <p:nvPr/>
        </p:nvPicPr>
        <p:blipFill>
          <a:blip r:embed="rId3"/>
          <a:stretch>
            <a:fillRect/>
          </a:stretch>
        </p:blipFill>
        <p:spPr>
          <a:xfrm>
            <a:off x="171039" y="1806536"/>
            <a:ext cx="9708791" cy="4653846"/>
          </a:xfrm>
          <a:prstGeom prst="rect">
            <a:avLst/>
          </a:prstGeom>
        </p:spPr>
      </p:pic>
      <p:sp>
        <p:nvSpPr>
          <p:cNvPr id="10" name="文本框 9">
            <a:extLst>
              <a:ext uri="{FF2B5EF4-FFF2-40B4-BE49-F238E27FC236}">
                <a16:creationId xmlns:a16="http://schemas.microsoft.com/office/drawing/2014/main" id="{50E5F39A-6013-C833-7F16-5040F261AE36}"/>
              </a:ext>
            </a:extLst>
          </p:cNvPr>
          <p:cNvSpPr txBox="1"/>
          <p:nvPr/>
        </p:nvSpPr>
        <p:spPr>
          <a:xfrm>
            <a:off x="171039" y="1327900"/>
            <a:ext cx="5506135"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r>
              <a:rPr lang="en-US" altLang="zh-CN" b="0" i="0" dirty="0" err="1">
                <a:effectLst/>
                <a:latin typeface="__IBM_Plex_Mono_eec3d6"/>
              </a:rPr>
              <a:t>tokenId</a:t>
            </a:r>
            <a:r>
              <a:rPr lang="en-US" altLang="zh-CN" b="0" i="0" dirty="0">
                <a:effectLst/>
                <a:latin typeface="__IBM_Plex_Mono_eec3d6"/>
              </a:rPr>
              <a:t>}/</a:t>
            </a:r>
            <a:r>
              <a:rPr lang="en-US" altLang="zh-CN" b="0" i="0" dirty="0" err="1">
                <a:effectLst/>
                <a:latin typeface="__IBM_Plex_Mono_eec3d6"/>
              </a:rPr>
              <a:t>nfts</a:t>
            </a:r>
            <a:endParaRPr lang="zh-CN" altLang="en-US" dirty="0"/>
          </a:p>
        </p:txBody>
      </p:sp>
    </p:spTree>
    <p:extLst>
      <p:ext uri="{BB962C8B-B14F-4D97-AF65-F5344CB8AC3E}">
        <p14:creationId xmlns:p14="http://schemas.microsoft.com/office/powerpoint/2010/main" val="2579354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9" name="文本框 8">
            <a:extLst>
              <a:ext uri="{FF2B5EF4-FFF2-40B4-BE49-F238E27FC236}">
                <a16:creationId xmlns:a16="http://schemas.microsoft.com/office/drawing/2014/main" id="{D7BDD6A9-CD8B-63BE-9358-3BB854ABD213}"/>
              </a:ext>
            </a:extLst>
          </p:cNvPr>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8"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29</a:t>
            </a:fld>
            <a:endParaRPr lang="en-US"/>
          </a:p>
        </p:txBody>
      </p:sp>
      <p:sp>
        <p:nvSpPr>
          <p:cNvPr id="10" name="Slide Number Placeholder 2">
            <a:extLst>
              <a:ext uri="{FF2B5EF4-FFF2-40B4-BE49-F238E27FC236}">
                <a16:creationId xmlns:a16="http://schemas.microsoft.com/office/drawing/2014/main" id="{26CBB553-3A30-3E7D-63D1-B83CF92882D5}"/>
              </a:ext>
            </a:extLst>
          </p:cNvPr>
          <p:cNvSpPr txBox="1">
            <a:spLocks/>
          </p:cNvSpPr>
          <p:nvPr/>
        </p:nvSpPr>
        <p:spPr>
          <a:xfrm>
            <a:off x="452315" y="1345123"/>
            <a:ext cx="6539328"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b="0" i="0" dirty="0">
                <a:effectLst/>
                <a:latin typeface="__IBM_Plex_Mono_eec3d6"/>
              </a:rPr>
              <a:t>/</a:t>
            </a:r>
            <a:r>
              <a:rPr lang="en-US" altLang="zh-CN" sz="1800" b="0" i="0" dirty="0" err="1">
                <a:effectLst/>
                <a:latin typeface="__IBM_Plex_Mono_eec3d6"/>
              </a:rPr>
              <a:t>api</a:t>
            </a:r>
            <a:r>
              <a:rPr lang="en-US" altLang="zh-CN" sz="1800" b="0" i="0" dirty="0">
                <a:effectLst/>
                <a:latin typeface="__IBM_Plex_Mono_eec3d6"/>
              </a:rPr>
              <a:t>/v1/tokens/{</a:t>
            </a:r>
            <a:r>
              <a:rPr lang="en-US" altLang="zh-CN" sz="1800" b="0" i="0" dirty="0" err="1">
                <a:effectLst/>
                <a:latin typeface="__IBM_Plex_Mono_eec3d6"/>
              </a:rPr>
              <a:t>tokenId</a:t>
            </a:r>
            <a:r>
              <a:rPr lang="en-US" altLang="zh-CN" sz="1800" b="0" i="0" dirty="0">
                <a:effectLst/>
                <a:latin typeface="__IBM_Plex_Mono_eec3d6"/>
              </a:rPr>
              <a:t>}/</a:t>
            </a:r>
            <a:r>
              <a:rPr lang="en-US" altLang="zh-CN" sz="1800" b="0" i="0" dirty="0" err="1">
                <a:effectLst/>
                <a:latin typeface="__IBM_Plex_Mono_eec3d6"/>
              </a:rPr>
              <a:t>nfts</a:t>
            </a:r>
            <a:r>
              <a:rPr lang="en-US" altLang="zh-CN" sz="1800" b="0" i="0" dirty="0">
                <a:effectLst/>
                <a:latin typeface="__IBM_Plex_Mono_eec3d6"/>
              </a:rPr>
              <a:t>/{</a:t>
            </a:r>
            <a:r>
              <a:rPr lang="en-US" altLang="zh-CN" sz="1800" b="0" i="0" dirty="0" err="1">
                <a:effectLst/>
                <a:latin typeface="__IBM_Plex_Mono_eec3d6"/>
              </a:rPr>
              <a:t>serialNumber</a:t>
            </a:r>
            <a:r>
              <a:rPr lang="en-US" altLang="zh-CN" sz="1800" b="0" i="0" dirty="0">
                <a:effectLst/>
                <a:latin typeface="__IBM_Plex_Mono_eec3d6"/>
              </a:rPr>
              <a:t>}/transactions</a:t>
            </a:r>
            <a:endParaRPr lang="en-US" sz="1800" dirty="0">
              <a:latin typeface="+mj-ea"/>
              <a:ea typeface="+mj-ea"/>
            </a:endParaRPr>
          </a:p>
        </p:txBody>
      </p:sp>
      <p:pic>
        <p:nvPicPr>
          <p:cNvPr id="13" name="图片 12">
            <a:extLst>
              <a:ext uri="{FF2B5EF4-FFF2-40B4-BE49-F238E27FC236}">
                <a16:creationId xmlns:a16="http://schemas.microsoft.com/office/drawing/2014/main" id="{126FA097-722C-4E40-9472-6E4366FE6644}"/>
              </a:ext>
            </a:extLst>
          </p:cNvPr>
          <p:cNvPicPr>
            <a:picLocks noChangeAspect="1"/>
          </p:cNvPicPr>
          <p:nvPr/>
        </p:nvPicPr>
        <p:blipFill>
          <a:blip r:embed="rId3"/>
          <a:stretch>
            <a:fillRect/>
          </a:stretch>
        </p:blipFill>
        <p:spPr>
          <a:xfrm>
            <a:off x="452315" y="1824877"/>
            <a:ext cx="9144000" cy="4450853"/>
          </a:xfrm>
          <a:prstGeom prst="rect">
            <a:avLst/>
          </a:prstGeom>
        </p:spPr>
      </p:pic>
    </p:spTree>
    <p:extLst>
      <p:ext uri="{BB962C8B-B14F-4D97-AF65-F5344CB8AC3E}">
        <p14:creationId xmlns:p14="http://schemas.microsoft.com/office/powerpoint/2010/main" val="296536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AF5950B-EFE4-09CE-A5B6-F9C4BC7E19EB}"/>
              </a:ext>
            </a:extLst>
          </p:cNvPr>
          <p:cNvSpPr>
            <a:spLocks noGrp="1"/>
          </p:cNvSpPr>
          <p:nvPr>
            <p:ph type="title"/>
          </p:nvPr>
        </p:nvSpPr>
        <p:spPr/>
        <p:txBody>
          <a:bodyPr/>
          <a:lstStyle/>
          <a:p>
            <a:r>
              <a:rPr lang="en-US" altLang="zh-CN" dirty="0"/>
              <a:t>Hedera Network Overview</a:t>
            </a:r>
            <a:endParaRPr lang="zh-CN" altLang="en-US" dirty="0"/>
          </a:p>
        </p:txBody>
      </p:sp>
      <p:sp>
        <p:nvSpPr>
          <p:cNvPr id="5" name="文本占位符 4">
            <a:extLst>
              <a:ext uri="{FF2B5EF4-FFF2-40B4-BE49-F238E27FC236}">
                <a16:creationId xmlns:a16="http://schemas.microsoft.com/office/drawing/2014/main" id="{2DBD8978-D40D-D92C-F007-9F7224792B19}"/>
              </a:ext>
            </a:extLst>
          </p:cNvPr>
          <p:cNvSpPr>
            <a:spLocks noGrp="1"/>
          </p:cNvSpPr>
          <p:nvPr>
            <p:ph type="body" idx="1"/>
          </p:nvPr>
        </p:nvSpPr>
        <p:spPr/>
        <p:txBody>
          <a:bodyPr/>
          <a:lstStyle/>
          <a:p>
            <a:r>
              <a:rPr lang="en-US" altLang="zh-CN" dirty="0"/>
              <a:t>A decentralized public ledger using a leaderless, asynchronous Byzantine Fault Tolerant (aBFT) hashgraph consensus algorithm.</a:t>
            </a:r>
          </a:p>
          <a:p>
            <a:endParaRPr lang="zh-CN" altLang="en-US" dirty="0"/>
          </a:p>
        </p:txBody>
      </p:sp>
    </p:spTree>
    <p:extLst>
      <p:ext uri="{BB962C8B-B14F-4D97-AF65-F5344CB8AC3E}">
        <p14:creationId xmlns:p14="http://schemas.microsoft.com/office/powerpoint/2010/main" val="2468087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E1F21C8-E8F8-E4F2-51CF-F9A59726C8FB}"/>
              </a:ext>
            </a:extLst>
          </p:cNvPr>
          <p:cNvPicPr>
            <a:picLocks noChangeAspect="1"/>
          </p:cNvPicPr>
          <p:nvPr/>
        </p:nvPicPr>
        <p:blipFill>
          <a:blip r:embed="rId3"/>
          <a:stretch>
            <a:fillRect/>
          </a:stretch>
        </p:blipFill>
        <p:spPr>
          <a:xfrm>
            <a:off x="178676" y="1807779"/>
            <a:ext cx="6513909" cy="4167352"/>
          </a:xfrm>
          <a:prstGeom prst="rect">
            <a:avLst/>
          </a:prstGeom>
        </p:spPr>
      </p:pic>
      <p:sp>
        <p:nvSpPr>
          <p:cNvPr id="2" name="文本框 1">
            <a:extLst>
              <a:ext uri="{FF2B5EF4-FFF2-40B4-BE49-F238E27FC236}">
                <a16:creationId xmlns:a16="http://schemas.microsoft.com/office/drawing/2014/main" id="{42DA9234-FC16-13D4-4FE1-65712C59DFF2}"/>
              </a:ext>
            </a:extLst>
          </p:cNvPr>
          <p:cNvSpPr txBox="1"/>
          <p:nvPr/>
        </p:nvSpPr>
        <p:spPr>
          <a:xfrm>
            <a:off x="294290" y="620110"/>
            <a:ext cx="6127531" cy="523220"/>
          </a:xfrm>
          <a:prstGeom prst="rect">
            <a:avLst/>
          </a:prstGeom>
          <a:noFill/>
        </p:spPr>
        <p:txBody>
          <a:bodyPr wrap="square" rtlCol="0">
            <a:spAutoFit/>
          </a:bodyPr>
          <a:lstStyle/>
          <a:p>
            <a:r>
              <a:rPr lang="en-US" altLang="zh-CN" sz="2800" b="1" dirty="0"/>
              <a:t>Top  ten contracts order by volume</a:t>
            </a:r>
            <a:endParaRPr lang="zh-CN" altLang="en-US" sz="2800" b="1" dirty="0"/>
          </a:p>
        </p:txBody>
      </p:sp>
      <p:sp>
        <p:nvSpPr>
          <p:cNvPr id="3" name="文本框 2">
            <a:extLst>
              <a:ext uri="{FF2B5EF4-FFF2-40B4-BE49-F238E27FC236}">
                <a16:creationId xmlns:a16="http://schemas.microsoft.com/office/drawing/2014/main" id="{3953C88A-2B3F-1306-5030-F21ABC51E20B}"/>
              </a:ext>
            </a:extLst>
          </p:cNvPr>
          <p:cNvSpPr txBox="1"/>
          <p:nvPr/>
        </p:nvSpPr>
        <p:spPr>
          <a:xfrm>
            <a:off x="89219" y="6373054"/>
            <a:ext cx="2480231" cy="369332"/>
          </a:xfrm>
          <a:prstGeom prst="rect">
            <a:avLst/>
          </a:prstGeom>
          <a:noFill/>
        </p:spPr>
        <p:txBody>
          <a:bodyPr wrap="none" rtlCol="0">
            <a:spAutoFit/>
          </a:bodyPr>
          <a:lstStyle/>
          <a:p>
            <a:r>
              <a:rPr lang="en-US" altLang="zh-CN" dirty="0" err="1"/>
              <a:t>source:dappradar.com</a:t>
            </a:r>
            <a:endParaRPr lang="zh-CN" altLang="en-US" dirty="0"/>
          </a:p>
        </p:txBody>
      </p:sp>
      <p:pic>
        <p:nvPicPr>
          <p:cNvPr id="7" name="图片 6">
            <a:extLst>
              <a:ext uri="{FF2B5EF4-FFF2-40B4-BE49-F238E27FC236}">
                <a16:creationId xmlns:a16="http://schemas.microsoft.com/office/drawing/2014/main" id="{00677383-5249-1D0C-1204-E04BF9EE3BB5}"/>
              </a:ext>
            </a:extLst>
          </p:cNvPr>
          <p:cNvPicPr>
            <a:picLocks noChangeAspect="1"/>
          </p:cNvPicPr>
          <p:nvPr/>
        </p:nvPicPr>
        <p:blipFill>
          <a:blip r:embed="rId4"/>
          <a:stretch>
            <a:fillRect/>
          </a:stretch>
        </p:blipFill>
        <p:spPr>
          <a:xfrm>
            <a:off x="6989379" y="1807779"/>
            <a:ext cx="4830430" cy="4172522"/>
          </a:xfrm>
          <a:prstGeom prst="rect">
            <a:avLst/>
          </a:prstGeom>
        </p:spPr>
      </p:pic>
    </p:spTree>
    <p:extLst>
      <p:ext uri="{BB962C8B-B14F-4D97-AF65-F5344CB8AC3E}">
        <p14:creationId xmlns:p14="http://schemas.microsoft.com/office/powerpoint/2010/main" val="3607125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41BA6-1524-9E62-3CA7-B3B65C46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F09C5-40BB-59F8-76B1-660401EBDA5F}"/>
              </a:ext>
            </a:extLst>
          </p:cNvPr>
          <p:cNvSpPr>
            <a:spLocks noGrp="1"/>
          </p:cNvSpPr>
          <p:nvPr>
            <p:ph type="title"/>
          </p:nvPr>
        </p:nvSpPr>
        <p:spPr>
          <a:xfrm>
            <a:off x="554892" y="241129"/>
            <a:ext cx="10858500" cy="900112"/>
          </a:xfrm>
        </p:spPr>
        <p:txBody>
          <a:bodyPr>
            <a:normAutofit/>
          </a:bodyPr>
          <a:lstStyle/>
          <a:p>
            <a:r>
              <a:rPr lang="en-US" altLang="zh-CN" dirty="0"/>
              <a:t>Data Acquisition Solution</a:t>
            </a:r>
            <a:endParaRPr lang="en-US" dirty="0"/>
          </a:p>
        </p:txBody>
      </p:sp>
      <p:sp>
        <p:nvSpPr>
          <p:cNvPr id="3" name="Slide Number Placeholder 2">
            <a:extLst>
              <a:ext uri="{FF2B5EF4-FFF2-40B4-BE49-F238E27FC236}">
                <a16:creationId xmlns:a16="http://schemas.microsoft.com/office/drawing/2014/main" id="{67ECAC3F-8CC6-9293-C67B-B764438816D4}"/>
              </a:ext>
            </a:extLst>
          </p:cNvPr>
          <p:cNvSpPr>
            <a:spLocks noGrp="1"/>
          </p:cNvSpPr>
          <p:nvPr>
            <p:ph type="sldNum" sz="quarter" idx="12"/>
          </p:nvPr>
        </p:nvSpPr>
        <p:spPr>
          <a:xfrm>
            <a:off x="740702" y="1202185"/>
            <a:ext cx="3657600" cy="27432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tint val="75000"/>
                  </a:srgbClr>
                </a:solidFill>
                <a:latin typeface="__Roboto_053b0a"/>
                <a:ea typeface="微软雅黑"/>
              </a:rPr>
              <a:t>Sender</a:t>
            </a:r>
            <a:r>
              <a:rPr lang="zh-CN" altLang="en-US" sz="1800" dirty="0">
                <a:solidFill>
                  <a:srgbClr val="000000">
                    <a:tint val="75000"/>
                  </a:srgbClr>
                </a:solidFill>
                <a:latin typeface="__Roboto_053b0a"/>
                <a:ea typeface="微软雅黑"/>
              </a:rPr>
              <a:t>，</a:t>
            </a:r>
            <a:r>
              <a:rPr lang="en-US" altLang="zh-CN" sz="1800" dirty="0">
                <a:solidFill>
                  <a:srgbClr val="000000">
                    <a:tint val="75000"/>
                  </a:srgbClr>
                </a:solidFill>
                <a:latin typeface="__Roboto_053b0a"/>
                <a:ea typeface="微软雅黑"/>
              </a:rPr>
              <a:t>receiver</a:t>
            </a:r>
            <a:endParaRPr kumimoji="0" lang="en-US" sz="1800" b="0" i="0" u="none" strike="noStrike" kern="1200" cap="none" spc="0" normalizeH="0" baseline="0" noProof="0" dirty="0">
              <a:ln>
                <a:noFill/>
              </a:ln>
              <a:solidFill>
                <a:srgbClr val="000000">
                  <a:tint val="75000"/>
                </a:srgbClr>
              </a:solidFill>
              <a:effectLst/>
              <a:uLnTx/>
              <a:uFillTx/>
              <a:latin typeface="__Roboto_053b0a"/>
              <a:ea typeface="微软雅黑"/>
            </a:endParaRPr>
          </a:p>
        </p:txBody>
      </p:sp>
      <p:sp>
        <p:nvSpPr>
          <p:cNvPr id="9" name="文本框 8">
            <a:extLst>
              <a:ext uri="{FF2B5EF4-FFF2-40B4-BE49-F238E27FC236}">
                <a16:creationId xmlns:a16="http://schemas.microsoft.com/office/drawing/2014/main" id="{567DF014-604D-7824-465A-376D047523D6}"/>
              </a:ext>
            </a:extLst>
          </p:cNvPr>
          <p:cNvSpPr txBox="1"/>
          <p:nvPr/>
        </p:nvSpPr>
        <p:spPr>
          <a:xfrm>
            <a:off x="1524438" y="6093220"/>
            <a:ext cx="1770480" cy="417358"/>
          </a:xfrm>
          <a:prstGeom prst="rect">
            <a:avLst/>
          </a:prstGeom>
          <a:ln w="12700">
            <a:prstDash val="solid"/>
            <a:miter/>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pic>
        <p:nvPicPr>
          <p:cNvPr id="5" name="图片 4">
            <a:extLst>
              <a:ext uri="{FF2B5EF4-FFF2-40B4-BE49-F238E27FC236}">
                <a16:creationId xmlns:a16="http://schemas.microsoft.com/office/drawing/2014/main" id="{02C0566C-E975-F69C-CF31-8F01881CF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65" y="1944449"/>
            <a:ext cx="9717969" cy="4672422"/>
          </a:xfrm>
          <a:prstGeom prst="rect">
            <a:avLst/>
          </a:prstGeom>
        </p:spPr>
      </p:pic>
      <p:sp>
        <p:nvSpPr>
          <p:cNvPr id="7" name="Slide Number Placeholder 2">
            <a:extLst>
              <a:ext uri="{FF2B5EF4-FFF2-40B4-BE49-F238E27FC236}">
                <a16:creationId xmlns:a16="http://schemas.microsoft.com/office/drawing/2014/main" id="{50A70CC8-F23B-6152-612C-A1A8314E8278}"/>
              </a:ext>
            </a:extLst>
          </p:cNvPr>
          <p:cNvSpPr txBox="1">
            <a:spLocks/>
          </p:cNvSpPr>
          <p:nvPr/>
        </p:nvSpPr>
        <p:spPr>
          <a:xfrm>
            <a:off x="740702" y="1476505"/>
            <a:ext cx="3657600"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zh-CN" sz="1800" dirty="0">
                <a:solidFill>
                  <a:srgbClr val="000000">
                    <a:tint val="75000"/>
                  </a:srgbClr>
                </a:solidFill>
                <a:latin typeface="__IBM_Plex_Mono_eec3d6"/>
                <a:ea typeface="微软雅黑"/>
              </a:rPr>
              <a:t>/</a:t>
            </a:r>
            <a:r>
              <a:rPr lang="en-US" altLang="zh-CN" sz="1800" dirty="0" err="1">
                <a:solidFill>
                  <a:srgbClr val="000000">
                    <a:tint val="75000"/>
                  </a:srgbClr>
                </a:solidFill>
                <a:latin typeface="__Roboto_053b0a"/>
                <a:ea typeface="微软雅黑"/>
              </a:rPr>
              <a:t>api</a:t>
            </a:r>
            <a:r>
              <a:rPr lang="en-US" altLang="zh-CN" sz="1800" dirty="0">
                <a:solidFill>
                  <a:srgbClr val="000000">
                    <a:tint val="75000"/>
                  </a:srgbClr>
                </a:solidFill>
                <a:latin typeface="__Roboto_053b0a"/>
                <a:ea typeface="微软雅黑"/>
              </a:rPr>
              <a:t>/v1/transactions/{</a:t>
            </a:r>
            <a:r>
              <a:rPr lang="en-US" altLang="zh-CN" sz="1800" dirty="0" err="1">
                <a:solidFill>
                  <a:srgbClr val="000000">
                    <a:tint val="75000"/>
                  </a:srgbClr>
                </a:solidFill>
                <a:latin typeface="__Roboto_053b0a"/>
                <a:ea typeface="微软雅黑"/>
              </a:rPr>
              <a:t>transactionId</a:t>
            </a:r>
            <a:r>
              <a:rPr lang="en-US" altLang="zh-CN" sz="1800" dirty="0">
                <a:solidFill>
                  <a:srgbClr val="000000">
                    <a:tint val="75000"/>
                  </a:srgbClr>
                </a:solidFill>
                <a:latin typeface="__Roboto_053b0a"/>
                <a:ea typeface="微软雅黑"/>
              </a:rPr>
              <a:t>}</a:t>
            </a:r>
            <a:endParaRPr lang="en-US" sz="1800" dirty="0">
              <a:solidFill>
                <a:srgbClr val="000000">
                  <a:tint val="75000"/>
                </a:srgbClr>
              </a:solidFill>
              <a:latin typeface="__Roboto_053b0a"/>
              <a:ea typeface="微软雅黑"/>
            </a:endParaRPr>
          </a:p>
        </p:txBody>
      </p:sp>
    </p:spTree>
    <p:extLst>
      <p:ext uri="{BB962C8B-B14F-4D97-AF65-F5344CB8AC3E}">
        <p14:creationId xmlns:p14="http://schemas.microsoft.com/office/powerpoint/2010/main" val="188129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BF0FC-4E84-246C-EB9F-BDF89E6F2B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8C4185F-33A4-30F3-C413-1F316B5BD101}"/>
              </a:ext>
            </a:extLst>
          </p:cNvPr>
          <p:cNvSpPr>
            <a:spLocks noGrp="1"/>
          </p:cNvSpPr>
          <p:nvPr>
            <p:ph type="title"/>
          </p:nvPr>
        </p:nvSpPr>
        <p:spPr>
          <a:xfrm>
            <a:off x="666750" y="246242"/>
            <a:ext cx="10858500" cy="900112"/>
          </a:xfrm>
          <a:prstGeom prst="rect">
            <a:avLst/>
          </a:prstGeom>
        </p:spPr>
        <p:txBody>
          <a:bodyPr>
            <a:normAutofit fontScale="90000"/>
          </a:bodyPr>
          <a:lstStyle/>
          <a:p>
            <a:pPr lvl="0"/>
            <a:r>
              <a:rPr lang="en-US" altLang="zh-CN" dirty="0"/>
              <a:t>Data Acquisition Solution</a:t>
            </a:r>
            <a:br>
              <a:rPr lang="en-US" altLang="zh-CN" dirty="0"/>
            </a:br>
            <a:r>
              <a:rPr lang="en-US" altLang="zh-CN" b="1" dirty="0">
                <a:solidFill>
                  <a:srgbClr val="0D0D0D"/>
                </a:solidFill>
                <a:highlight>
                  <a:srgbClr val="FFFFFF"/>
                </a:highlight>
                <a:latin typeface="Söhne"/>
                <a:ea typeface="Söhne"/>
              </a:rPr>
              <a:t> </a:t>
            </a:r>
            <a:endParaRPr dirty="0"/>
          </a:p>
        </p:txBody>
      </p:sp>
      <p:sp>
        <p:nvSpPr>
          <p:cNvPr id="6" name="文本框 5">
            <a:extLst>
              <a:ext uri="{FF2B5EF4-FFF2-40B4-BE49-F238E27FC236}">
                <a16:creationId xmlns:a16="http://schemas.microsoft.com/office/drawing/2014/main" id="{4CF421EF-7340-10DA-9779-56964DAD23BB}"/>
              </a:ext>
            </a:extLst>
          </p:cNvPr>
          <p:cNvSpPr txBox="1"/>
          <p:nvPr/>
        </p:nvSpPr>
        <p:spPr>
          <a:xfrm>
            <a:off x="944978" y="2607085"/>
            <a:ext cx="1805256"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7" name="文本框 6">
            <a:extLst>
              <a:ext uri="{FF2B5EF4-FFF2-40B4-BE49-F238E27FC236}">
                <a16:creationId xmlns:a16="http://schemas.microsoft.com/office/drawing/2014/main" id="{DF746FC7-2AF5-B69B-C4FE-FD040F618789}"/>
              </a:ext>
            </a:extLst>
          </p:cNvPr>
          <p:cNvSpPr txBox="1"/>
          <p:nvPr/>
        </p:nvSpPr>
        <p:spPr>
          <a:xfrm>
            <a:off x="942737" y="3171776"/>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8" name="文本框 7">
            <a:extLst>
              <a:ext uri="{FF2B5EF4-FFF2-40B4-BE49-F238E27FC236}">
                <a16:creationId xmlns:a16="http://schemas.microsoft.com/office/drawing/2014/main" id="{45CC9898-FAB5-E25E-F1CF-4341F8B7E782}"/>
              </a:ext>
            </a:extLst>
          </p:cNvPr>
          <p:cNvSpPr txBox="1"/>
          <p:nvPr/>
        </p:nvSpPr>
        <p:spPr>
          <a:xfrm>
            <a:off x="1098110" y="3501218"/>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9" name="文本框 8">
            <a:extLst>
              <a:ext uri="{FF2B5EF4-FFF2-40B4-BE49-F238E27FC236}">
                <a16:creationId xmlns:a16="http://schemas.microsoft.com/office/drawing/2014/main" id="{331EF9A9-C2B5-109B-119A-39143CC4E8E6}"/>
              </a:ext>
            </a:extLst>
          </p:cNvPr>
          <p:cNvSpPr txBox="1"/>
          <p:nvPr/>
        </p:nvSpPr>
        <p:spPr>
          <a:xfrm>
            <a:off x="1002656" y="3850692"/>
            <a:ext cx="1297973"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微软雅黑"/>
              <a:ea typeface="微软雅黑"/>
            </a:endParaRPr>
          </a:p>
        </p:txBody>
      </p:sp>
      <p:sp>
        <p:nvSpPr>
          <p:cNvPr id="41" name="文本框 40">
            <a:extLst>
              <a:ext uri="{FF2B5EF4-FFF2-40B4-BE49-F238E27FC236}">
                <a16:creationId xmlns:a16="http://schemas.microsoft.com/office/drawing/2014/main" id="{CB89468D-1799-26C2-A180-B1178667C79C}"/>
              </a:ext>
            </a:extLst>
          </p:cNvPr>
          <p:cNvSpPr txBox="1"/>
          <p:nvPr/>
        </p:nvSpPr>
        <p:spPr>
          <a:xfrm>
            <a:off x="10564622" y="3272272"/>
            <a:ext cx="1263650" cy="345094"/>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en-US" altLang="en-US" sz="1400" b="1" i="0" u="none" strike="noStrike" kern="1200" cap="none" spc="0" normalizeH="0" baseline="0" noProof="0" dirty="0">
              <a:ln>
                <a:noFill/>
              </a:ln>
              <a:solidFill>
                <a:srgbClr val="000000"/>
              </a:solidFill>
              <a:effectLst/>
              <a:uLnTx/>
              <a:uFillTx/>
              <a:latin typeface="微软雅黑"/>
              <a:ea typeface="微软雅黑"/>
            </a:endParaRPr>
          </a:p>
        </p:txBody>
      </p:sp>
      <p:sp>
        <p:nvSpPr>
          <p:cNvPr id="3" name="AutoShape 2">
            <a:extLst>
              <a:ext uri="{FF2B5EF4-FFF2-40B4-BE49-F238E27FC236}">
                <a16:creationId xmlns:a16="http://schemas.microsoft.com/office/drawing/2014/main" id="{36C410E6-EA1D-7563-4EA2-4061CAB482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文本框 13">
            <a:extLst>
              <a:ext uri="{FF2B5EF4-FFF2-40B4-BE49-F238E27FC236}">
                <a16:creationId xmlns:a16="http://schemas.microsoft.com/office/drawing/2014/main" id="{93017DA1-AF4D-B2D2-0707-7C70D9DB26BD}"/>
              </a:ext>
            </a:extLst>
          </p:cNvPr>
          <p:cNvSpPr txBox="1"/>
          <p:nvPr/>
        </p:nvSpPr>
        <p:spPr>
          <a:xfrm>
            <a:off x="311489" y="1072491"/>
            <a:ext cx="4877489" cy="369332"/>
          </a:xfrm>
          <a:prstGeom prst="rect">
            <a:avLst/>
          </a:prstGeom>
          <a:noFill/>
        </p:spPr>
        <p:txBody>
          <a:bodyPr wrap="none" rtlCol="0">
            <a:spAutoFit/>
          </a:bodyPr>
          <a:lstStyle/>
          <a:p>
            <a:r>
              <a:rPr lang="en-US" altLang="en-US" b="1" dirty="0">
                <a:solidFill>
                  <a:srgbClr val="0D0D0D"/>
                </a:solidFill>
                <a:highlight>
                  <a:srgbClr val="FFFFFF"/>
                </a:highlight>
                <a:latin typeface="Söhne"/>
                <a:ea typeface="Söhne"/>
              </a:rPr>
              <a:t>The  whole  </a:t>
            </a:r>
            <a:r>
              <a:rPr lang="en-US" altLang="zh-CN" b="1" dirty="0">
                <a:solidFill>
                  <a:srgbClr val="0D0D0D"/>
                </a:solidFill>
                <a:highlight>
                  <a:srgbClr val="FFFFFF"/>
                </a:highlight>
                <a:latin typeface="Söhne"/>
                <a:ea typeface="Söhne"/>
              </a:rPr>
              <a:t>process of</a:t>
            </a:r>
            <a:r>
              <a:rPr lang="en-US" altLang="en-US" b="1" dirty="0">
                <a:solidFill>
                  <a:srgbClr val="0D0D0D"/>
                </a:solidFill>
                <a:highlight>
                  <a:srgbClr val="FFFFFF"/>
                </a:highlight>
                <a:latin typeface="Söhne"/>
                <a:ea typeface="Söhne"/>
              </a:rPr>
              <a:t> data collection </a:t>
            </a:r>
            <a:r>
              <a:rPr lang="en-US" altLang="en-US" dirty="0">
                <a:solidFill>
                  <a:srgbClr val="0D0D0D"/>
                </a:solidFill>
                <a:highlight>
                  <a:srgbClr val="FFFFFF"/>
                </a:highlight>
                <a:latin typeface="Söhne"/>
                <a:ea typeface="Söhne"/>
              </a:rPr>
              <a:t> </a:t>
            </a:r>
            <a:r>
              <a:rPr lang="en-US" altLang="en-US" b="1" dirty="0">
                <a:solidFill>
                  <a:srgbClr val="0D0D0D"/>
                </a:solidFill>
                <a:highlight>
                  <a:srgbClr val="FFFFFF"/>
                </a:highlight>
                <a:latin typeface="Söhne"/>
                <a:ea typeface="Söhne"/>
              </a:rPr>
              <a:t>F</a:t>
            </a:r>
            <a:r>
              <a:rPr lang="en-US" altLang="zh-CN" b="1" dirty="0">
                <a:solidFill>
                  <a:srgbClr val="0D0D0D"/>
                </a:solidFill>
                <a:highlight>
                  <a:srgbClr val="FFFFFF"/>
                </a:highlight>
                <a:latin typeface="Söhne"/>
                <a:ea typeface="Söhne"/>
              </a:rPr>
              <a:t>low chart</a:t>
            </a:r>
            <a:endParaRPr lang="zh-CN" altLang="en-US" dirty="0"/>
          </a:p>
        </p:txBody>
      </p:sp>
      <p:sp>
        <p:nvSpPr>
          <p:cNvPr id="18" name="AutoShape 6">
            <a:extLst>
              <a:ext uri="{FF2B5EF4-FFF2-40B4-BE49-F238E27FC236}">
                <a16:creationId xmlns:a16="http://schemas.microsoft.com/office/drawing/2014/main" id="{4F677E1B-7FFD-27DC-105A-CB2B3D5C67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 name="图片 50">
            <a:extLst>
              <a:ext uri="{FF2B5EF4-FFF2-40B4-BE49-F238E27FC236}">
                <a16:creationId xmlns:a16="http://schemas.microsoft.com/office/drawing/2014/main" id="{58B4BF24-05DD-5E87-5642-D80866E0DD7F}"/>
              </a:ext>
            </a:extLst>
          </p:cNvPr>
          <p:cNvPicPr>
            <a:picLocks noChangeAspect="1"/>
          </p:cNvPicPr>
          <p:nvPr/>
        </p:nvPicPr>
        <p:blipFill>
          <a:blip r:embed="rId3"/>
          <a:stretch>
            <a:fillRect/>
          </a:stretch>
        </p:blipFill>
        <p:spPr>
          <a:xfrm>
            <a:off x="1178021" y="1441823"/>
            <a:ext cx="7294034" cy="5415696"/>
          </a:xfrm>
          <a:prstGeom prst="rect">
            <a:avLst/>
          </a:prstGeom>
        </p:spPr>
      </p:pic>
    </p:spTree>
    <p:extLst>
      <p:ext uri="{BB962C8B-B14F-4D97-AF65-F5344CB8AC3E}">
        <p14:creationId xmlns:p14="http://schemas.microsoft.com/office/powerpoint/2010/main" val="3358285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D03348-E3C0-26CC-B570-CDE88944DDB5}"/>
              </a:ext>
            </a:extLst>
          </p:cNvPr>
          <p:cNvSpPr>
            <a:spLocks noGrp="1"/>
          </p:cNvSpPr>
          <p:nvPr>
            <p:ph type="title"/>
          </p:nvPr>
        </p:nvSpPr>
        <p:spPr/>
        <p:txBody>
          <a:bodyPr>
            <a:normAutofit fontScale="90000"/>
          </a:bodyPr>
          <a:lstStyle/>
          <a:p>
            <a:r>
              <a:rPr lang="en-US" altLang="zh-CN" dirty="0"/>
              <a:t>Field difference</a:t>
            </a:r>
            <a:br>
              <a:rPr lang="en-US" altLang="zh-CN" dirty="0"/>
            </a:br>
            <a:r>
              <a:rPr lang="en-US" altLang="zh-CN" dirty="0"/>
              <a:t> </a:t>
            </a:r>
            <a:endParaRPr lang="zh-CN" altLang="en-US" dirty="0"/>
          </a:p>
        </p:txBody>
      </p:sp>
      <p:pic>
        <p:nvPicPr>
          <p:cNvPr id="12" name="内容占位符 11">
            <a:extLst>
              <a:ext uri="{FF2B5EF4-FFF2-40B4-BE49-F238E27FC236}">
                <a16:creationId xmlns:a16="http://schemas.microsoft.com/office/drawing/2014/main" id="{62D7CD39-7CAB-AFC0-1B50-C73F25D8EAC0}"/>
              </a:ext>
            </a:extLst>
          </p:cNvPr>
          <p:cNvPicPr>
            <a:picLocks noGrp="1" noChangeAspect="1"/>
          </p:cNvPicPr>
          <p:nvPr>
            <p:ph sz="quarter" idx="1"/>
          </p:nvPr>
        </p:nvPicPr>
        <p:blipFill>
          <a:blip r:embed="rId3"/>
          <a:stretch>
            <a:fillRect/>
          </a:stretch>
        </p:blipFill>
        <p:spPr>
          <a:xfrm>
            <a:off x="5043242" y="1958020"/>
            <a:ext cx="2886075" cy="4543425"/>
          </a:xfrm>
        </p:spPr>
      </p:pic>
      <p:sp>
        <p:nvSpPr>
          <p:cNvPr id="13" name="文本框 12">
            <a:extLst>
              <a:ext uri="{FF2B5EF4-FFF2-40B4-BE49-F238E27FC236}">
                <a16:creationId xmlns:a16="http://schemas.microsoft.com/office/drawing/2014/main" id="{92BE2F11-E343-65B9-1D01-6BFE43CB1311}"/>
              </a:ext>
            </a:extLst>
          </p:cNvPr>
          <p:cNvSpPr txBox="1"/>
          <p:nvPr/>
        </p:nvSpPr>
        <p:spPr>
          <a:xfrm>
            <a:off x="4918841" y="1434800"/>
            <a:ext cx="2774670" cy="523220"/>
          </a:xfrm>
          <a:prstGeom prst="rect">
            <a:avLst/>
          </a:prstGeom>
          <a:noFill/>
        </p:spPr>
        <p:txBody>
          <a:bodyPr wrap="none" rtlCol="0">
            <a:spAutoFit/>
          </a:bodyPr>
          <a:lstStyle/>
          <a:p>
            <a:r>
              <a:rPr lang="en-US" altLang="zh-CN" sz="2800" b="1" i="0" dirty="0">
                <a:solidFill>
                  <a:srgbClr val="262626"/>
                </a:solidFill>
                <a:effectLst/>
                <a:highlight>
                  <a:srgbClr val="FFFFFF"/>
                </a:highlight>
                <a:latin typeface="-apple-system"/>
              </a:rPr>
              <a:t>comparison table</a:t>
            </a:r>
            <a:endParaRPr lang="zh-CN" altLang="en-US" sz="2800" b="1" dirty="0"/>
          </a:p>
        </p:txBody>
      </p:sp>
    </p:spTree>
    <p:extLst>
      <p:ext uri="{BB962C8B-B14F-4D97-AF65-F5344CB8AC3E}">
        <p14:creationId xmlns:p14="http://schemas.microsoft.com/office/powerpoint/2010/main" val="735885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67CFA-E313-8C60-ADDE-5D35D70EC94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226C89B-992D-ED43-05F6-675F413D9DB8}"/>
              </a:ext>
            </a:extLst>
          </p:cNvPr>
          <p:cNvSpPr>
            <a:spLocks noGrp="1"/>
          </p:cNvSpPr>
          <p:nvPr>
            <p:ph type="title"/>
          </p:nvPr>
        </p:nvSpPr>
        <p:spPr>
          <a:prstGeom prst="rect">
            <a:avLst/>
          </a:prstGeom>
        </p:spPr>
        <p:txBody>
          <a:bodyPr>
            <a:normAutofit fontScale="90000"/>
          </a:bodyPr>
          <a:lstStyle/>
          <a:p>
            <a:pPr lvl="0"/>
            <a:r>
              <a:rPr lang="en-US" dirty="0"/>
              <a:t>H</a:t>
            </a:r>
            <a:r>
              <a:rPr lang="en-US" altLang="zh-CN" dirty="0"/>
              <a:t>edera </a:t>
            </a:r>
            <a:r>
              <a:rPr lang="en-US" dirty="0"/>
              <a:t>Achievements</a:t>
            </a:r>
            <a:endParaRPr dirty="0"/>
          </a:p>
        </p:txBody>
      </p:sp>
      <p:sp>
        <p:nvSpPr>
          <p:cNvPr id="3" name="内容占位符 2">
            <a:extLst>
              <a:ext uri="{FF2B5EF4-FFF2-40B4-BE49-F238E27FC236}">
                <a16:creationId xmlns:a16="http://schemas.microsoft.com/office/drawing/2014/main" id="{6F926FE8-63EF-84DD-F816-8F7D9F1D9861}"/>
              </a:ext>
            </a:extLst>
          </p:cNvPr>
          <p:cNvSpPr>
            <a:spLocks noGrp="1"/>
          </p:cNvSpPr>
          <p:nvPr>
            <p:ph sz="quarter" idx="1"/>
          </p:nvPr>
        </p:nvSpPr>
        <p:spPr>
          <a:prstGeom prst="rect">
            <a:avLst/>
          </a:prstGeom>
        </p:spPr>
        <p:txBody>
          <a:bodyPr>
            <a:normAutofit/>
          </a:bodyPr>
          <a:lstStyle/>
          <a:p>
            <a:pPr lvl="0" algn="l"/>
            <a:r>
              <a:rPr lang="en-US" altLang="en-US" sz="2800" b="1" dirty="0">
                <a:solidFill>
                  <a:srgbClr val="0D0D0D"/>
                </a:solidFill>
                <a:highlight>
                  <a:srgbClr val="FFFFFF"/>
                </a:highlight>
                <a:latin typeface="Söhne"/>
                <a:ea typeface="Söhne"/>
              </a:rPr>
              <a:t>Get 29,011 contracts , and 25,000+ traded</a:t>
            </a:r>
          </a:p>
          <a:p>
            <a:pPr lvl="0" algn="l"/>
            <a:r>
              <a:rPr lang="en-US" altLang="en-US" sz="2800" b="1" dirty="0">
                <a:solidFill>
                  <a:srgbClr val="0D0D0D"/>
                </a:solidFill>
                <a:highlight>
                  <a:srgbClr val="FFFFFF"/>
                </a:highlight>
                <a:latin typeface="Söhne"/>
                <a:ea typeface="Söhne"/>
              </a:rPr>
              <a:t>Get 9M+ transaction records </a:t>
            </a:r>
          </a:p>
          <a:p>
            <a:pPr lvl="0" algn="l"/>
            <a:r>
              <a:rPr lang="en-US" altLang="en-US" sz="2800" b="1" dirty="0">
                <a:solidFill>
                  <a:srgbClr val="0D0D0D"/>
                </a:solidFill>
                <a:highlight>
                  <a:srgbClr val="FFFFFF"/>
                </a:highlight>
                <a:latin typeface="Söhne"/>
                <a:ea typeface="Söhne"/>
              </a:rPr>
              <a:t>G</a:t>
            </a:r>
            <a:r>
              <a:rPr lang="en-US" altLang="zh-CN" sz="2800" b="1" dirty="0">
                <a:solidFill>
                  <a:srgbClr val="0D0D0D"/>
                </a:solidFill>
                <a:highlight>
                  <a:srgbClr val="FFFFFF"/>
                </a:highlight>
                <a:latin typeface="Söhne"/>
                <a:ea typeface="Söhne"/>
              </a:rPr>
              <a:t>et top 10 NFT </a:t>
            </a:r>
            <a:r>
              <a:rPr lang="en-US" altLang="en-US" sz="2800" b="1" dirty="0">
                <a:solidFill>
                  <a:srgbClr val="0D0D0D"/>
                </a:solidFill>
                <a:highlight>
                  <a:srgbClr val="FFFFFF"/>
                </a:highlight>
                <a:latin typeface="Söhne"/>
                <a:ea typeface="Söhne"/>
              </a:rPr>
              <a:t>transaction 516,928  detail  rows</a:t>
            </a:r>
          </a:p>
          <a:p>
            <a:pPr lvl="0" algn="l"/>
            <a:r>
              <a:rPr lang="en-US" altLang="zh-CN" sz="2800" b="1" dirty="0">
                <a:solidFill>
                  <a:srgbClr val="0D0D0D"/>
                </a:solidFill>
                <a:highlight>
                  <a:srgbClr val="FFFFFF"/>
                </a:highlight>
                <a:latin typeface="Söhne"/>
                <a:ea typeface="Söhne"/>
              </a:rPr>
              <a:t>Data comparison :</a:t>
            </a:r>
            <a:r>
              <a:rPr lang="zh-CN" altLang="en-US" sz="2800" b="1" dirty="0">
                <a:solidFill>
                  <a:srgbClr val="0D0D0D"/>
                </a:solidFill>
                <a:highlight>
                  <a:srgbClr val="FFFFFF"/>
                </a:highlight>
                <a:latin typeface="Söhne"/>
                <a:ea typeface="Söhne"/>
              </a:rPr>
              <a:t> </a:t>
            </a:r>
            <a:r>
              <a:rPr lang="en-US" altLang="zh-CN" sz="2800" b="1" dirty="0">
                <a:solidFill>
                  <a:srgbClr val="0D0D0D"/>
                </a:solidFill>
                <a:highlight>
                  <a:srgbClr val="FFFFFF"/>
                </a:highlight>
                <a:latin typeface="Söhne"/>
                <a:ea typeface="Söhne"/>
              </a:rPr>
              <a:t>Ethereum vs Hedera</a:t>
            </a:r>
            <a:endParaRPr lang="en-US" altLang="en-US" sz="2800" b="1" dirty="0">
              <a:solidFill>
                <a:srgbClr val="0D0D0D"/>
              </a:solidFill>
              <a:highlight>
                <a:srgbClr val="FFFFFF"/>
              </a:highlight>
              <a:latin typeface="Söhne"/>
              <a:ea typeface="Söhne"/>
            </a:endParaRPr>
          </a:p>
          <a:p>
            <a:pPr lvl="0" algn="l"/>
            <a:endParaRPr sz="2800" dirty="0"/>
          </a:p>
          <a:p>
            <a:pPr lvl="0"/>
            <a:endParaRPr lang="en-US" altLang="en-US" dirty="0"/>
          </a:p>
          <a:p>
            <a:pPr marL="0" lvl="0" indent="0">
              <a:buNone/>
            </a:pPr>
            <a:endParaRPr lang="en-US" altLang="en-US" dirty="0"/>
          </a:p>
          <a:p>
            <a:pPr lvl="0"/>
            <a:endParaRPr lang="en-US" altLang="en-US" dirty="0"/>
          </a:p>
        </p:txBody>
      </p:sp>
    </p:spTree>
    <p:extLst>
      <p:ext uri="{BB962C8B-B14F-4D97-AF65-F5344CB8AC3E}">
        <p14:creationId xmlns:p14="http://schemas.microsoft.com/office/powerpoint/2010/main" val="3997051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A25D4-62A8-291D-06EF-26C2454E8AC1}"/>
              </a:ext>
            </a:extLst>
          </p:cNvPr>
          <p:cNvSpPr>
            <a:spLocks noGrp="1"/>
          </p:cNvSpPr>
          <p:nvPr>
            <p:ph type="title"/>
          </p:nvPr>
        </p:nvSpPr>
        <p:spPr>
          <a:xfrm>
            <a:off x="666750" y="-134650"/>
            <a:ext cx="10858500" cy="900112"/>
          </a:xfrm>
        </p:spPr>
        <p:txBody>
          <a:bodyPr>
            <a:normAutofit/>
          </a:bodyPr>
          <a:lstStyle/>
          <a:p>
            <a:r>
              <a:rPr lang="en-US" altLang="zh-CN" sz="4000" dirty="0"/>
              <a:t>Importance  of block chain</a:t>
            </a:r>
            <a:endParaRPr lang="zh-CN" altLang="en-US" sz="4000" dirty="0"/>
          </a:p>
        </p:txBody>
      </p:sp>
      <p:sp>
        <p:nvSpPr>
          <p:cNvPr id="3" name="文本框 2">
            <a:extLst>
              <a:ext uri="{FF2B5EF4-FFF2-40B4-BE49-F238E27FC236}">
                <a16:creationId xmlns:a16="http://schemas.microsoft.com/office/drawing/2014/main" id="{31FD245D-DAE3-A92F-B7E0-A6E354D2C5A4}"/>
              </a:ext>
            </a:extLst>
          </p:cNvPr>
          <p:cNvSpPr txBox="1"/>
          <p:nvPr/>
        </p:nvSpPr>
        <p:spPr>
          <a:xfrm>
            <a:off x="760021" y="2054431"/>
            <a:ext cx="8989621" cy="4062651"/>
          </a:xfrm>
          <a:prstGeom prst="rect">
            <a:avLst/>
          </a:prstGeom>
          <a:noFill/>
        </p:spPr>
        <p:txBody>
          <a:bodyPr wrap="square" rtlCol="0">
            <a:spAutoFit/>
          </a:bodyPr>
          <a:lstStyle/>
          <a:p>
            <a:r>
              <a:rPr lang="en-US" altLang="zh-CN" sz="4000" b="1" i="0" dirty="0">
                <a:effectLst/>
                <a:highlight>
                  <a:srgbClr val="FFFFFF"/>
                </a:highlight>
                <a:latin typeface="Inter"/>
              </a:rPr>
              <a:t>1. Decentralization and Trust</a:t>
            </a:r>
          </a:p>
          <a:p>
            <a:pPr algn="l"/>
            <a:r>
              <a:rPr lang="en-US" altLang="zh-CN" sz="4000" b="1" i="0" dirty="0">
                <a:effectLst/>
                <a:highlight>
                  <a:srgbClr val="FFFFFF"/>
                </a:highlight>
                <a:latin typeface="Inter"/>
              </a:rPr>
              <a:t>2. Transparency and Traceability</a:t>
            </a:r>
          </a:p>
          <a:p>
            <a:pPr algn="l"/>
            <a:r>
              <a:rPr lang="en-US" altLang="zh-CN" sz="4000" b="1" dirty="0">
                <a:highlight>
                  <a:srgbClr val="FFFFFF"/>
                </a:highlight>
                <a:latin typeface="Inter"/>
              </a:rPr>
              <a:t>3.</a:t>
            </a:r>
            <a:r>
              <a:rPr lang="en-US" altLang="zh-CN" sz="4000" b="1" i="0" dirty="0">
                <a:effectLst/>
                <a:highlight>
                  <a:srgbClr val="FFFFFF"/>
                </a:highlight>
                <a:latin typeface="Inter"/>
              </a:rPr>
              <a:t> Cryptographic Security and Privacy Features</a:t>
            </a:r>
          </a:p>
          <a:p>
            <a:r>
              <a:rPr lang="en-US" altLang="zh-CN" sz="4000" b="1" dirty="0">
                <a:highlight>
                  <a:srgbClr val="FFFFFF"/>
                </a:highlight>
                <a:latin typeface="Inter"/>
              </a:rPr>
              <a:t>4.</a:t>
            </a:r>
            <a:r>
              <a:rPr lang="en-US" altLang="zh-CN" sz="4000" b="1" i="0" dirty="0">
                <a:effectLst/>
                <a:highlight>
                  <a:srgbClr val="FFFFFF"/>
                </a:highlight>
                <a:latin typeface="Inter"/>
              </a:rPr>
              <a:t> Efficiency and Cost Reduction</a:t>
            </a:r>
          </a:p>
          <a:p>
            <a:r>
              <a:rPr lang="en-US" altLang="zh-CN" sz="4000" b="1" dirty="0">
                <a:highlight>
                  <a:srgbClr val="FFFFFF"/>
                </a:highlight>
                <a:latin typeface="Inter"/>
              </a:rPr>
              <a:t>5.</a:t>
            </a:r>
            <a:r>
              <a:rPr lang="en-US" altLang="zh-CN" sz="4000" b="1" i="0" dirty="0">
                <a:effectLst/>
                <a:highlight>
                  <a:srgbClr val="FFFFFF"/>
                </a:highlight>
                <a:latin typeface="Inter"/>
              </a:rPr>
              <a:t> Innovation and New Business Models</a:t>
            </a:r>
          </a:p>
          <a:p>
            <a:pPr algn="l"/>
            <a:endParaRPr lang="en-US" altLang="zh-CN" b="1" i="0" dirty="0">
              <a:effectLst/>
              <a:highlight>
                <a:srgbClr val="FFFFFF"/>
              </a:highlight>
              <a:latin typeface="Inter"/>
            </a:endParaRPr>
          </a:p>
        </p:txBody>
      </p:sp>
      <p:sp>
        <p:nvSpPr>
          <p:cNvPr id="5" name="文本框 4">
            <a:extLst>
              <a:ext uri="{FF2B5EF4-FFF2-40B4-BE49-F238E27FC236}">
                <a16:creationId xmlns:a16="http://schemas.microsoft.com/office/drawing/2014/main" id="{7B23E908-9005-E354-013D-7D14D1AD2EA8}"/>
              </a:ext>
            </a:extLst>
          </p:cNvPr>
          <p:cNvSpPr txBox="1"/>
          <p:nvPr/>
        </p:nvSpPr>
        <p:spPr>
          <a:xfrm>
            <a:off x="760021" y="1346545"/>
            <a:ext cx="1925429" cy="707886"/>
          </a:xfrm>
          <a:prstGeom prst="rect">
            <a:avLst/>
          </a:prstGeom>
          <a:noFill/>
        </p:spPr>
        <p:txBody>
          <a:bodyPr wrap="square" rtlCol="0">
            <a:spAutoFit/>
          </a:bodyPr>
          <a:lstStyle/>
          <a:p>
            <a:r>
              <a:rPr lang="en-US" altLang="zh-CN" sz="4000" dirty="0"/>
              <a:t>Why</a:t>
            </a:r>
            <a:r>
              <a:rPr lang="zh-CN" altLang="en-US" sz="4000" dirty="0"/>
              <a:t>？</a:t>
            </a:r>
          </a:p>
        </p:txBody>
      </p:sp>
    </p:spTree>
    <p:extLst>
      <p:ext uri="{BB962C8B-B14F-4D97-AF65-F5344CB8AC3E}">
        <p14:creationId xmlns:p14="http://schemas.microsoft.com/office/powerpoint/2010/main" val="1345029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pPr lvl="0"/>
            <a:r>
              <a:rPr lang="en-US" altLang="en-US" dirty="0"/>
              <a:t> HKU-NFT</a:t>
            </a:r>
            <a:endParaRPr dirty="0"/>
          </a:p>
        </p:txBody>
      </p:sp>
      <p:sp>
        <p:nvSpPr>
          <p:cNvPr id="3" name="内容占位符 2"/>
          <p:cNvSpPr>
            <a:spLocks noGrp="1"/>
          </p:cNvSpPr>
          <p:nvPr>
            <p:ph sz="quarter" idx="1"/>
          </p:nvPr>
        </p:nvSpPr>
        <p:spPr>
          <a:prstGeom prst="rect">
            <a:avLst/>
          </a:prstGeom>
        </p:spPr>
        <p:txBody>
          <a:bodyPr>
            <a:normAutofit/>
          </a:bodyPr>
          <a:lstStyle/>
          <a:p>
            <a:pPr marL="228600" lvl="0" indent="-228600" algn="l">
              <a:buFont typeface="Arial" charset="0"/>
              <a:buChar char="•"/>
            </a:pPr>
            <a:r>
              <a:rPr lang="en-US" altLang="en-US" sz="2800" b="1" dirty="0">
                <a:solidFill>
                  <a:srgbClr val="0D0D0D"/>
                </a:solidFill>
                <a:highlight>
                  <a:srgbClr val="FFFFFF"/>
                </a:highlight>
                <a:latin typeface="Söhne"/>
                <a:ea typeface="Söhne"/>
              </a:rPr>
              <a:t>All-in-one NFT Data Analysis Platform</a:t>
            </a:r>
            <a:endParaRPr sz="2800" dirty="0"/>
          </a:p>
          <a:p>
            <a:pPr lvl="0" algn="l"/>
            <a:r>
              <a:rPr lang="en-US" altLang="en-US" sz="2800" b="1" dirty="0">
                <a:solidFill>
                  <a:srgbClr val="0D0D0D"/>
                </a:solidFill>
                <a:highlight>
                  <a:srgbClr val="FFFFFF"/>
                </a:highlight>
                <a:latin typeface="Söhne"/>
                <a:ea typeface="Söhne"/>
              </a:rPr>
              <a:t>Comprehensive Data Insights</a:t>
            </a:r>
          </a:p>
          <a:p>
            <a:pPr lvl="0" algn="l"/>
            <a:r>
              <a:rPr lang="en-US" altLang="en-US" sz="2800" b="1" dirty="0">
                <a:solidFill>
                  <a:srgbClr val="0D0D0D"/>
                </a:solidFill>
                <a:highlight>
                  <a:srgbClr val="FFFFFF"/>
                </a:highlight>
                <a:latin typeface="Söhne"/>
                <a:ea typeface="Söhne"/>
              </a:rPr>
              <a:t>Customized Data Dashboard</a:t>
            </a:r>
          </a:p>
          <a:p>
            <a:pPr lvl="0" algn="l"/>
            <a:r>
              <a:rPr lang="en-US" altLang="en-US" sz="2800" b="1" dirty="0">
                <a:solidFill>
                  <a:srgbClr val="0D0D0D"/>
                </a:solidFill>
                <a:highlight>
                  <a:srgbClr val="FFFFFF"/>
                </a:highlight>
                <a:latin typeface="Söhne"/>
                <a:ea typeface="Söhne"/>
              </a:rPr>
              <a:t>Outstanding Academic Contributions</a:t>
            </a:r>
          </a:p>
          <a:p>
            <a:pPr lvl="0" algn="l"/>
            <a:r>
              <a:rPr lang="en-US" altLang="en-US" sz="2800" b="1" dirty="0">
                <a:solidFill>
                  <a:srgbClr val="0D0D0D"/>
                </a:solidFill>
                <a:highlight>
                  <a:srgbClr val="FFFFFF"/>
                </a:highlight>
                <a:latin typeface="Söhne"/>
                <a:ea typeface="Söhne"/>
              </a:rPr>
              <a:t>Top Academic &amp; Development Team</a:t>
            </a:r>
            <a:endParaRPr sz="2800" dirty="0"/>
          </a:p>
          <a:p>
            <a:pPr lvl="0"/>
            <a:endParaRPr lang="en-US" altLang="en-US" dirty="0"/>
          </a:p>
          <a:p>
            <a:pPr marL="0" lvl="0" indent="0">
              <a:buNone/>
            </a:pPr>
            <a:endParaRPr lang="en-US" altLang="en-US" dirty="0"/>
          </a:p>
          <a:p>
            <a:pPr lvl="0"/>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a:lstStyle/>
          <a:p>
            <a:pPr lvl="0" algn="ctr"/>
            <a:r>
              <a:rPr lang="en-US" altLang="en-US" b="1" dirty="0">
                <a:solidFill>
                  <a:srgbClr val="0D0D0D"/>
                </a:solidFill>
                <a:highlight>
                  <a:srgbClr val="FFFFFF"/>
                </a:highlight>
                <a:latin typeface="Söhne"/>
                <a:ea typeface="Söhne"/>
              </a:rPr>
              <a:t>All-in-one NFT Data Analysis Platform</a:t>
            </a:r>
            <a:endParaRPr dirty="0"/>
          </a:p>
        </p:txBody>
      </p:sp>
      <p:sp>
        <p:nvSpPr>
          <p:cNvPr id="4" name="矩形: 圆角 3"/>
          <p:cNvSpPr/>
          <p:nvPr/>
        </p:nvSpPr>
        <p:spPr>
          <a:xfrm>
            <a:off x="787791" y="2025748"/>
            <a:ext cx="2048618"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5" name="文本框 4"/>
          <p:cNvSpPr txBox="1"/>
          <p:nvPr/>
        </p:nvSpPr>
        <p:spPr>
          <a:xfrm>
            <a:off x="929798" y="2100776"/>
            <a:ext cx="1805256"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On-Chain Data</a:t>
            </a:r>
          </a:p>
        </p:txBody>
      </p:sp>
      <p:sp>
        <p:nvSpPr>
          <p:cNvPr id="6" name="文本框 5"/>
          <p:cNvSpPr txBox="1"/>
          <p:nvPr/>
        </p:nvSpPr>
        <p:spPr>
          <a:xfrm>
            <a:off x="900332" y="2763520"/>
            <a:ext cx="117777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OpenSea</a:t>
            </a:r>
          </a:p>
        </p:txBody>
      </p:sp>
      <p:sp>
        <p:nvSpPr>
          <p:cNvPr id="7" name="文本框 6"/>
          <p:cNvSpPr txBox="1"/>
          <p:nvPr/>
        </p:nvSpPr>
        <p:spPr>
          <a:xfrm>
            <a:off x="1725588" y="3163631"/>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Blur</a:t>
            </a:r>
          </a:p>
        </p:txBody>
      </p:sp>
      <p:sp>
        <p:nvSpPr>
          <p:cNvPr id="8" name="文本框 7"/>
          <p:cNvSpPr txBox="1"/>
          <p:nvPr/>
        </p:nvSpPr>
        <p:spPr>
          <a:xfrm>
            <a:off x="1098110" y="3501218"/>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X2Y2</a:t>
            </a:r>
          </a:p>
        </p:txBody>
      </p:sp>
      <p:sp>
        <p:nvSpPr>
          <p:cNvPr id="9" name="文本框 8"/>
          <p:cNvSpPr txBox="1"/>
          <p:nvPr/>
        </p:nvSpPr>
        <p:spPr>
          <a:xfrm>
            <a:off x="960523" y="4013871"/>
            <a:ext cx="174380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LooksRare</a:t>
            </a:r>
          </a:p>
        </p:txBody>
      </p:sp>
      <p:sp>
        <p:nvSpPr>
          <p:cNvPr id="10" name="文本框 9"/>
          <p:cNvSpPr txBox="1"/>
          <p:nvPr/>
        </p:nvSpPr>
        <p:spPr>
          <a:xfrm>
            <a:off x="1467436" y="4636508"/>
            <a:ext cx="174625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Zora</a:t>
            </a:r>
          </a:p>
        </p:txBody>
      </p:sp>
      <p:sp>
        <p:nvSpPr>
          <p:cNvPr id="11" name="矩形: 圆角 10"/>
          <p:cNvSpPr/>
          <p:nvPr/>
        </p:nvSpPr>
        <p:spPr>
          <a:xfrm>
            <a:off x="3250859" y="2025748"/>
            <a:ext cx="5478722"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2" name="文本框 11"/>
          <p:cNvSpPr txBox="1"/>
          <p:nvPr/>
        </p:nvSpPr>
        <p:spPr>
          <a:xfrm>
            <a:off x="3891797" y="2100776"/>
            <a:ext cx="3898021"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HKU NFT Data Analysis Platform</a:t>
            </a:r>
          </a:p>
        </p:txBody>
      </p:sp>
      <p:sp>
        <p:nvSpPr>
          <p:cNvPr id="13" name="矩形: 圆角 12"/>
          <p:cNvSpPr/>
          <p:nvPr/>
        </p:nvSpPr>
        <p:spPr>
          <a:xfrm>
            <a:off x="3506308" y="2839913"/>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4" name="文本框 13"/>
          <p:cNvSpPr txBox="1"/>
          <p:nvPr/>
        </p:nvSpPr>
        <p:spPr>
          <a:xfrm>
            <a:off x="3625448"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Raw Data</a:t>
            </a:r>
          </a:p>
        </p:txBody>
      </p:sp>
      <p:sp>
        <p:nvSpPr>
          <p:cNvPr id="15" name="文本框 14"/>
          <p:cNvSpPr txBox="1"/>
          <p:nvPr/>
        </p:nvSpPr>
        <p:spPr>
          <a:xfrm>
            <a:off x="3762729" y="3564591"/>
            <a:ext cx="844550" cy="12827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Web3</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Node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Logs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微软雅黑"/>
                <a:ea typeface="微软雅黑"/>
              </a:rPr>
              <a:t>Topic</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微软雅黑"/>
              <a:ea typeface="微软雅黑"/>
            </a:endParaRPr>
          </a:p>
        </p:txBody>
      </p:sp>
      <p:sp>
        <p:nvSpPr>
          <p:cNvPr id="16" name="矩形: 圆角 15"/>
          <p:cNvSpPr/>
          <p:nvPr/>
        </p:nvSpPr>
        <p:spPr>
          <a:xfrm>
            <a:off x="5305424"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17" name="文本框 16"/>
          <p:cNvSpPr txBox="1"/>
          <p:nvPr/>
        </p:nvSpPr>
        <p:spPr>
          <a:xfrm>
            <a:off x="5502972" y="3564591"/>
            <a:ext cx="844550" cy="10414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微软雅黑"/>
                <a:ea typeface="微软雅黑"/>
              </a:rPr>
              <a:t>Token_id</a:t>
            </a: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Transfer</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Address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18" name="文本框 17"/>
          <p:cNvSpPr txBox="1"/>
          <p:nvPr/>
        </p:nvSpPr>
        <p:spPr>
          <a:xfrm>
            <a:off x="530542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Filtered Data</a:t>
            </a:r>
          </a:p>
        </p:txBody>
      </p:sp>
      <p:sp>
        <p:nvSpPr>
          <p:cNvPr id="19" name="矩形: 圆角 18"/>
          <p:cNvSpPr/>
          <p:nvPr/>
        </p:nvSpPr>
        <p:spPr>
          <a:xfrm>
            <a:off x="7043502"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0" name="文本框 19"/>
          <p:cNvSpPr txBox="1"/>
          <p:nvPr/>
        </p:nvSpPr>
        <p:spPr>
          <a:xfrm>
            <a:off x="711517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微软雅黑"/>
                <a:ea typeface="微软雅黑"/>
              </a:rPr>
              <a:t>Key Metrics</a:t>
            </a:r>
          </a:p>
        </p:txBody>
      </p:sp>
      <p:sp>
        <p:nvSpPr>
          <p:cNvPr id="21" name="文本框 20"/>
          <p:cNvSpPr txBox="1"/>
          <p:nvPr/>
        </p:nvSpPr>
        <p:spPr>
          <a:xfrm>
            <a:off x="7171552" y="3608131"/>
            <a:ext cx="1339850" cy="2228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Volume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Market Cap</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Strike Price</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Transactions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Active Wallets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Minting</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微软雅黑"/>
                <a:ea typeface="微软雅黑"/>
              </a:rPr>
              <a:t>...</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微软雅黑"/>
              <a:ea typeface="微软雅黑"/>
            </a:endParaRPr>
          </a:p>
        </p:txBody>
      </p:sp>
      <p:sp>
        <p:nvSpPr>
          <p:cNvPr id="22" name="矩形: 圆角 21"/>
          <p:cNvSpPr/>
          <p:nvPr/>
        </p:nvSpPr>
        <p:spPr>
          <a:xfrm>
            <a:off x="9049725" y="1950238"/>
            <a:ext cx="1214845" cy="953733"/>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3" name="文本框 22"/>
          <p:cNvSpPr txBox="1"/>
          <p:nvPr/>
        </p:nvSpPr>
        <p:spPr>
          <a:xfrm>
            <a:off x="9161848" y="2262622"/>
            <a:ext cx="990600" cy="6413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API</a:t>
            </a:r>
          </a:p>
        </p:txBody>
      </p:sp>
      <p:sp>
        <p:nvSpPr>
          <p:cNvPr id="24" name="矩形: 圆角 23"/>
          <p:cNvSpPr/>
          <p:nvPr/>
        </p:nvSpPr>
        <p:spPr>
          <a:xfrm>
            <a:off x="9049725" y="3043891"/>
            <a:ext cx="1214845" cy="836561"/>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5" name="文本框 24"/>
          <p:cNvSpPr txBox="1"/>
          <p:nvPr/>
        </p:nvSpPr>
        <p:spPr>
          <a:xfrm>
            <a:off x="8863398" y="3208020"/>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Dashboard</a:t>
            </a:r>
          </a:p>
        </p:txBody>
      </p:sp>
      <p:sp>
        <p:nvSpPr>
          <p:cNvPr id="26" name="矩形: 圆角 25"/>
          <p:cNvSpPr/>
          <p:nvPr/>
        </p:nvSpPr>
        <p:spPr>
          <a:xfrm>
            <a:off x="9064573" y="4024074"/>
            <a:ext cx="1214845" cy="905767"/>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27" name="文本框 26"/>
          <p:cNvSpPr txBox="1"/>
          <p:nvPr/>
        </p:nvSpPr>
        <p:spPr>
          <a:xfrm>
            <a:off x="8863398" y="4199591"/>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Weekly Report</a:t>
            </a:r>
          </a:p>
        </p:txBody>
      </p:sp>
      <p:cxnSp>
        <p:nvCxnSpPr>
          <p:cNvPr id="28" name="直接箭头连接符 27"/>
          <p:cNvCxnSpPr>
            <a:stCxn id="4" idx="3"/>
            <a:endCxn id="11" idx="1"/>
          </p:cNvCxnSpPr>
          <p:nvPr/>
        </p:nvCxnSpPr>
        <p:spPr>
          <a:xfrm>
            <a:off x="2836409" y="4120271"/>
            <a:ext cx="414450" cy="9928"/>
          </a:xfrm>
          <a:prstGeom prst="straightConnector1">
            <a:avLst/>
          </a:prstGeom>
          <a:noFill/>
          <a:ln w="25400">
            <a:solidFill>
              <a:srgbClr val="000000"/>
            </a:solidFill>
            <a:prstDash val="solid"/>
            <a:headEnd/>
            <a:tailEnd type="triangle"/>
          </a:ln>
        </p:spPr>
      </p:cxnSp>
      <p:cxnSp>
        <p:nvCxnSpPr>
          <p:cNvPr id="29" name="直接箭头连接符 28"/>
          <p:cNvCxnSpPr>
            <a:stCxn id="13" idx="3"/>
            <a:endCxn id="16" idx="1"/>
          </p:cNvCxnSpPr>
          <p:nvPr/>
        </p:nvCxnSpPr>
        <p:spPr>
          <a:xfrm>
            <a:off x="4740802" y="4358551"/>
            <a:ext cx="564622" cy="9928"/>
          </a:xfrm>
          <a:prstGeom prst="straightConnector1">
            <a:avLst/>
          </a:prstGeom>
          <a:noFill/>
          <a:ln w="25400">
            <a:solidFill>
              <a:srgbClr val="000000"/>
            </a:solidFill>
            <a:prstDash val="solid"/>
            <a:headEnd/>
            <a:tailEnd type="triangle"/>
          </a:ln>
        </p:spPr>
      </p:cxnSp>
      <p:cxnSp>
        <p:nvCxnSpPr>
          <p:cNvPr id="30" name="直接箭头连接符 29"/>
          <p:cNvCxnSpPr>
            <a:stCxn id="16" idx="3"/>
            <a:endCxn id="19" idx="1"/>
          </p:cNvCxnSpPr>
          <p:nvPr/>
        </p:nvCxnSpPr>
        <p:spPr>
          <a:xfrm>
            <a:off x="6539919" y="4358551"/>
            <a:ext cx="503583" cy="9928"/>
          </a:xfrm>
          <a:prstGeom prst="straightConnector1">
            <a:avLst/>
          </a:prstGeom>
          <a:noFill/>
          <a:ln w="25400">
            <a:solidFill>
              <a:srgbClr val="000000"/>
            </a:solidFill>
            <a:prstDash val="solid"/>
            <a:headEnd/>
            <a:tailEnd type="triangle"/>
          </a:ln>
        </p:spPr>
      </p:cxnSp>
      <p:cxnSp>
        <p:nvCxnSpPr>
          <p:cNvPr id="31" name="直接箭头连接符 30"/>
          <p:cNvCxnSpPr>
            <a:endCxn id="22" idx="1"/>
          </p:cNvCxnSpPr>
          <p:nvPr/>
        </p:nvCxnSpPr>
        <p:spPr>
          <a:xfrm flipV="1">
            <a:off x="8736938" y="2427105"/>
            <a:ext cx="312787" cy="78754"/>
          </a:xfrm>
          <a:prstGeom prst="straightConnector1">
            <a:avLst/>
          </a:prstGeom>
          <a:noFill/>
          <a:ln w="25400">
            <a:solidFill>
              <a:srgbClr val="000000"/>
            </a:solidFill>
            <a:prstDash val="solid"/>
            <a:headEnd/>
            <a:tailEnd type="triangle"/>
          </a:ln>
        </p:spPr>
      </p:cxnSp>
      <p:cxnSp>
        <p:nvCxnSpPr>
          <p:cNvPr id="32" name="直接箭头连接符 31"/>
          <p:cNvCxnSpPr/>
          <p:nvPr/>
        </p:nvCxnSpPr>
        <p:spPr>
          <a:xfrm>
            <a:off x="8719653" y="4523441"/>
            <a:ext cx="334992" cy="9928"/>
          </a:xfrm>
          <a:prstGeom prst="straightConnector1">
            <a:avLst/>
          </a:prstGeom>
          <a:noFill/>
          <a:ln w="25400">
            <a:solidFill>
              <a:srgbClr val="000000"/>
            </a:solidFill>
            <a:prstDash val="solid"/>
            <a:headEnd/>
            <a:tailEnd type="triangle"/>
          </a:ln>
        </p:spPr>
      </p:cxnSp>
      <p:cxnSp>
        <p:nvCxnSpPr>
          <p:cNvPr id="33" name="直接箭头连接符 32"/>
          <p:cNvCxnSpPr/>
          <p:nvPr/>
        </p:nvCxnSpPr>
        <p:spPr>
          <a:xfrm flipV="1">
            <a:off x="8717081" y="5669082"/>
            <a:ext cx="337564" cy="19857"/>
          </a:xfrm>
          <a:prstGeom prst="straightConnector1">
            <a:avLst/>
          </a:prstGeom>
          <a:noFill/>
          <a:ln w="25400">
            <a:solidFill>
              <a:srgbClr val="000000"/>
            </a:solidFill>
            <a:prstDash val="solid"/>
            <a:headEnd/>
            <a:tailEnd type="triangle"/>
          </a:ln>
        </p:spPr>
      </p:cxnSp>
      <p:sp>
        <p:nvSpPr>
          <p:cNvPr id="34" name="文本框 33"/>
          <p:cNvSpPr txBox="1"/>
          <p:nvPr/>
        </p:nvSpPr>
        <p:spPr>
          <a:xfrm>
            <a:off x="4689744" y="4013871"/>
            <a:ext cx="745453"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a:ln>
                  <a:noFill/>
                </a:ln>
                <a:solidFill>
                  <a:srgbClr val="000000"/>
                </a:solidFill>
                <a:effectLst/>
                <a:uLnTx/>
                <a:uFillTx/>
                <a:latin typeface="微软雅黑"/>
                <a:ea typeface="微软雅黑"/>
              </a:rPr>
              <a:t>Cleaned</a:t>
            </a:r>
          </a:p>
        </p:txBody>
      </p:sp>
      <p:sp>
        <p:nvSpPr>
          <p:cNvPr id="35" name="文本框 34"/>
          <p:cNvSpPr txBox="1"/>
          <p:nvPr/>
        </p:nvSpPr>
        <p:spPr>
          <a:xfrm>
            <a:off x="6347522" y="4013871"/>
            <a:ext cx="928832"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微软雅黑"/>
                <a:ea typeface="微软雅黑"/>
              </a:rPr>
              <a:t>Augmented</a:t>
            </a:r>
          </a:p>
        </p:txBody>
      </p:sp>
      <p:sp>
        <p:nvSpPr>
          <p:cNvPr id="36" name="矩形: 圆角 35"/>
          <p:cNvSpPr/>
          <p:nvPr/>
        </p:nvSpPr>
        <p:spPr>
          <a:xfrm>
            <a:off x="9064573" y="5157860"/>
            <a:ext cx="1214845" cy="1056934"/>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微软雅黑"/>
              <a:ea typeface="微软雅黑"/>
            </a:endParaRPr>
          </a:p>
        </p:txBody>
      </p:sp>
      <p:sp>
        <p:nvSpPr>
          <p:cNvPr id="37" name="文本框 36"/>
          <p:cNvSpPr txBox="1"/>
          <p:nvPr/>
        </p:nvSpPr>
        <p:spPr>
          <a:xfrm>
            <a:off x="8863398" y="5440544"/>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 HKU-NFT</a:t>
            </a: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Lecture</a:t>
            </a:r>
          </a:p>
        </p:txBody>
      </p:sp>
      <p:cxnSp>
        <p:nvCxnSpPr>
          <p:cNvPr id="38" name="直接箭头连接符 37"/>
          <p:cNvCxnSpPr/>
          <p:nvPr/>
        </p:nvCxnSpPr>
        <p:spPr>
          <a:xfrm>
            <a:off x="8729581" y="3429064"/>
            <a:ext cx="334992" cy="9928"/>
          </a:xfrm>
          <a:prstGeom prst="straightConnector1">
            <a:avLst/>
          </a:prstGeom>
          <a:noFill/>
          <a:ln w="25400">
            <a:solidFill>
              <a:srgbClr val="000000"/>
            </a:solidFill>
            <a:prstDash val="solid"/>
            <a:headEnd/>
            <a:tailEnd type="triangle"/>
          </a:ln>
        </p:spPr>
      </p:cxnSp>
      <p:cxnSp>
        <p:nvCxnSpPr>
          <p:cNvPr id="39" name="直接箭头连接符 38"/>
          <p:cNvCxnSpPr/>
          <p:nvPr/>
        </p:nvCxnSpPr>
        <p:spPr>
          <a:xfrm>
            <a:off x="10279418" y="2417177"/>
            <a:ext cx="334992" cy="9928"/>
          </a:xfrm>
          <a:prstGeom prst="straightConnector1">
            <a:avLst/>
          </a:prstGeom>
          <a:noFill/>
          <a:ln w="25400">
            <a:solidFill>
              <a:srgbClr val="000000"/>
            </a:solidFill>
            <a:prstDash val="solid"/>
            <a:headEnd/>
            <a:tailEnd type="triangle"/>
          </a:ln>
        </p:spPr>
      </p:cxnSp>
      <p:sp>
        <p:nvSpPr>
          <p:cNvPr id="40" name="文本框 39"/>
          <p:cNvSpPr txBox="1"/>
          <p:nvPr/>
        </p:nvSpPr>
        <p:spPr>
          <a:xfrm>
            <a:off x="10564622" y="2221347"/>
            <a:ext cx="126365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zh-CN" sz="1400" b="1" i="0" u="none" strike="noStrike" kern="1200" cap="none" spc="0" normalizeH="0" baseline="0" noProof="0">
              <a:ln>
                <a:noFill/>
              </a:ln>
              <a:solidFill>
                <a:srgbClr val="000000"/>
              </a:solidFill>
              <a:effectLst/>
              <a:uLnTx/>
              <a:uFillTx/>
              <a:latin typeface="微软雅黑"/>
              <a:ea typeface="微软雅黑"/>
            </a:endParaRPr>
          </a:p>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Developers</a:t>
            </a:r>
          </a:p>
        </p:txBody>
      </p:sp>
      <p:sp>
        <p:nvSpPr>
          <p:cNvPr id="41" name="文本框 40"/>
          <p:cNvSpPr txBox="1"/>
          <p:nvPr/>
        </p:nvSpPr>
        <p:spPr>
          <a:xfrm>
            <a:off x="10564622" y="3272272"/>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Analysts</a:t>
            </a:r>
          </a:p>
        </p:txBody>
      </p:sp>
      <p:sp>
        <p:nvSpPr>
          <p:cNvPr id="42" name="文本框 41"/>
          <p:cNvSpPr txBox="1"/>
          <p:nvPr/>
        </p:nvSpPr>
        <p:spPr>
          <a:xfrm>
            <a:off x="10521057" y="4236121"/>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Traders</a:t>
            </a:r>
          </a:p>
        </p:txBody>
      </p:sp>
      <p:sp>
        <p:nvSpPr>
          <p:cNvPr id="43" name="文本框 42"/>
          <p:cNvSpPr txBox="1"/>
          <p:nvPr/>
        </p:nvSpPr>
        <p:spPr>
          <a:xfrm>
            <a:off x="10521057" y="5440544"/>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微软雅黑"/>
                <a:ea typeface="微软雅黑"/>
              </a:rPr>
              <a:t>Newbies</a:t>
            </a:r>
          </a:p>
        </p:txBody>
      </p:sp>
      <p:cxnSp>
        <p:nvCxnSpPr>
          <p:cNvPr id="44" name="直接箭头连接符 43"/>
          <p:cNvCxnSpPr/>
          <p:nvPr/>
        </p:nvCxnSpPr>
        <p:spPr>
          <a:xfrm>
            <a:off x="10353561" y="3462172"/>
            <a:ext cx="334992" cy="9928"/>
          </a:xfrm>
          <a:prstGeom prst="straightConnector1">
            <a:avLst/>
          </a:prstGeom>
          <a:noFill/>
          <a:ln w="25400">
            <a:solidFill>
              <a:srgbClr val="000000"/>
            </a:solidFill>
            <a:prstDash val="solid"/>
            <a:headEnd/>
            <a:tailEnd type="triangle"/>
          </a:ln>
        </p:spPr>
      </p:cxnSp>
      <p:cxnSp>
        <p:nvCxnSpPr>
          <p:cNvPr id="45" name="直接箭头连接符 44"/>
          <p:cNvCxnSpPr/>
          <p:nvPr/>
        </p:nvCxnSpPr>
        <p:spPr>
          <a:xfrm>
            <a:off x="10353561" y="4417096"/>
            <a:ext cx="334992" cy="9928"/>
          </a:xfrm>
          <a:prstGeom prst="straightConnector1">
            <a:avLst/>
          </a:prstGeom>
          <a:noFill/>
          <a:ln w="25400">
            <a:solidFill>
              <a:srgbClr val="000000"/>
            </a:solidFill>
            <a:prstDash val="solid"/>
            <a:headEnd/>
            <a:tailEnd type="triangle"/>
          </a:ln>
        </p:spPr>
      </p:cxnSp>
      <p:cxnSp>
        <p:nvCxnSpPr>
          <p:cNvPr id="46" name="直接箭头连接符 45"/>
          <p:cNvCxnSpPr/>
          <p:nvPr/>
        </p:nvCxnSpPr>
        <p:spPr>
          <a:xfrm>
            <a:off x="10353561" y="5611592"/>
            <a:ext cx="334992" cy="9928"/>
          </a:xfrm>
          <a:prstGeom prst="straightConnector1">
            <a:avLst/>
          </a:prstGeom>
          <a:noFill/>
          <a:ln w="25400">
            <a:solidFill>
              <a:srgbClr val="000000"/>
            </a:solidFill>
            <a:prstDash val="solid"/>
            <a:headEnd/>
            <a:tailEnd type="triangle"/>
          </a:ln>
        </p:spPr>
      </p:cxnSp>
      <p:pic>
        <p:nvPicPr>
          <p:cNvPr id="47" name="图片 46"/>
          <p:cNvPicPr>
            <a:picLocks noChangeAspect="1"/>
          </p:cNvPicPr>
          <p:nvPr/>
        </p:nvPicPr>
        <p:blipFill>
          <a:blip r:embed="rId2"/>
          <a:stretch/>
        </p:blipFill>
        <p:spPr>
          <a:xfrm>
            <a:off x="10942256" y="2100776"/>
            <a:ext cx="411544" cy="400111"/>
          </a:xfrm>
          <a:prstGeom prst="rect">
            <a:avLst/>
          </a:prstGeom>
        </p:spPr>
      </p:pic>
      <p:pic>
        <p:nvPicPr>
          <p:cNvPr id="48" name="图片 47"/>
          <p:cNvPicPr>
            <a:picLocks noChangeAspect="1"/>
          </p:cNvPicPr>
          <p:nvPr/>
        </p:nvPicPr>
        <p:blipFill>
          <a:blip r:embed="rId2"/>
          <a:stretch/>
        </p:blipFill>
        <p:spPr>
          <a:xfrm>
            <a:off x="10942256" y="2910432"/>
            <a:ext cx="361840" cy="361840"/>
          </a:xfrm>
          <a:prstGeom prst="rect">
            <a:avLst/>
          </a:prstGeom>
        </p:spPr>
      </p:pic>
      <p:pic>
        <p:nvPicPr>
          <p:cNvPr id="49" name="图片 48"/>
          <p:cNvPicPr>
            <a:picLocks noChangeAspect="1"/>
          </p:cNvPicPr>
          <p:nvPr/>
        </p:nvPicPr>
        <p:blipFill>
          <a:blip r:embed="rId2"/>
          <a:stretch/>
        </p:blipFill>
        <p:spPr>
          <a:xfrm>
            <a:off x="10942256" y="3880452"/>
            <a:ext cx="361840" cy="361840"/>
          </a:xfrm>
          <a:prstGeom prst="rect">
            <a:avLst/>
          </a:prstGeom>
        </p:spPr>
      </p:pic>
      <p:pic>
        <p:nvPicPr>
          <p:cNvPr id="50" name="图片 49"/>
          <p:cNvPicPr>
            <a:picLocks noChangeAspect="1"/>
          </p:cNvPicPr>
          <p:nvPr/>
        </p:nvPicPr>
        <p:blipFill>
          <a:blip r:embed="rId2"/>
          <a:stretch/>
        </p:blipFill>
        <p:spPr>
          <a:xfrm>
            <a:off x="10991960" y="5157860"/>
            <a:ext cx="361840" cy="3618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lvl="0" algn="ctr"/>
            <a:r>
              <a:rPr lang="en-US" altLang="en-US" b="1" dirty="0">
                <a:solidFill>
                  <a:srgbClr val="0D0D0D"/>
                </a:solidFill>
                <a:highlight>
                  <a:srgbClr val="FFFFFF"/>
                </a:highlight>
                <a:latin typeface="Söhne"/>
                <a:ea typeface="Söhne"/>
              </a:rPr>
              <a:t>Comprehensive Data Insights</a:t>
            </a:r>
            <a:endParaRPr dirty="0"/>
          </a:p>
        </p:txBody>
      </p:sp>
      <p:sp>
        <p:nvSpPr>
          <p:cNvPr id="3" name="内容占位符 2"/>
          <p:cNvSpPr>
            <a:spLocks noGrp="1"/>
          </p:cNvSpPr>
          <p:nvPr>
            <p:ph idx="4294967295"/>
          </p:nvPr>
        </p:nvSpPr>
        <p:spPr>
          <a:xfrm>
            <a:off x="0" y="1825625"/>
            <a:ext cx="7202488" cy="581025"/>
          </a:xfrm>
          <a:prstGeom prst="rect">
            <a:avLst/>
          </a:prstGeom>
        </p:spPr>
        <p:txBody>
          <a:bodyPr vert="horz" lIns="91440" tIns="45720" rIns="91440" bIns="45720">
            <a:normAutofit lnSpcReduction="10000"/>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dirty="0">
                <a:solidFill>
                  <a:srgbClr val="0D0D0D"/>
                </a:solidFill>
                <a:highlight>
                  <a:srgbClr val="FFFFFF"/>
                </a:highlight>
                <a:latin typeface="Söhne"/>
                <a:ea typeface="Söhne"/>
              </a:rPr>
              <a:t>Financial Indicator Analysis</a:t>
            </a:r>
            <a:r>
              <a:rPr lang="en-US" altLang="en-US" dirty="0">
                <a:solidFill>
                  <a:srgbClr val="374151"/>
                </a:solidFill>
                <a:latin typeface="Söhne"/>
                <a:ea typeface="Söhne"/>
              </a:rPr>
              <a:t>: </a:t>
            </a:r>
            <a:endParaRPr dirty="0"/>
          </a:p>
          <a:p>
            <a:pPr marL="0" lvl="0" indent="0">
              <a:lnSpc>
                <a:spcPct val="115000"/>
              </a:lnSpc>
              <a:buNone/>
            </a:pPr>
            <a:endParaRPr lang="zh-CN" altLang="zh-CN"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p:txBody>
      </p:sp>
      <p:sp>
        <p:nvSpPr>
          <p:cNvPr id="5" name="标题 1"/>
          <p:cNvSpPr/>
          <p:nvPr/>
        </p:nvSpPr>
        <p:spPr>
          <a:xfrm>
            <a:off x="83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Market Overview</a:t>
            </a:r>
            <a:endParaRPr kumimoji="0" sz="4400" b="0" i="0" u="none" strike="noStrike" kern="1200" cap="none" spc="0" normalizeH="0" baseline="0" noProof="0">
              <a:ln>
                <a:noFill/>
              </a:ln>
              <a:solidFill>
                <a:srgbClr val="000000"/>
              </a:solidFill>
              <a:effectLst/>
              <a:uLnTx/>
              <a:uFillTx/>
              <a:latin typeface="微软雅黑"/>
              <a:ea typeface="微软雅黑"/>
            </a:endParaRPr>
          </a:p>
        </p:txBody>
      </p:sp>
      <p:pic>
        <p:nvPicPr>
          <p:cNvPr id="6" name="图片 5"/>
          <p:cNvPicPr>
            <a:picLocks noChangeAspect="1"/>
          </p:cNvPicPr>
          <p:nvPr/>
        </p:nvPicPr>
        <p:blipFill>
          <a:blip r:embed="rId2"/>
          <a:stretch/>
        </p:blipFill>
        <p:spPr>
          <a:xfrm>
            <a:off x="902242" y="3141579"/>
            <a:ext cx="1974449" cy="3195053"/>
          </a:xfrm>
          <a:prstGeom prst="rect">
            <a:avLst/>
          </a:prstGeom>
        </p:spPr>
      </p:pic>
      <p:sp>
        <p:nvSpPr>
          <p:cNvPr id="7" name="标题 1"/>
          <p:cNvSpPr/>
          <p:nvPr/>
        </p:nvSpPr>
        <p:spPr>
          <a:xfrm>
            <a:off x="347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On-chain Transactions</a:t>
            </a:r>
          </a:p>
        </p:txBody>
      </p:sp>
      <p:pic>
        <p:nvPicPr>
          <p:cNvPr id="8" name="图片 7"/>
          <p:cNvPicPr>
            <a:picLocks noChangeAspect="1"/>
          </p:cNvPicPr>
          <p:nvPr/>
        </p:nvPicPr>
        <p:blipFill>
          <a:blip r:embed="rId3"/>
          <a:stretch/>
        </p:blipFill>
        <p:spPr>
          <a:xfrm>
            <a:off x="3508164" y="3141579"/>
            <a:ext cx="2587836" cy="3257190"/>
          </a:xfrm>
          <a:prstGeom prst="rect">
            <a:avLst/>
          </a:prstGeom>
        </p:spPr>
      </p:pic>
      <p:sp>
        <p:nvSpPr>
          <p:cNvPr id="9" name="标题 1"/>
          <p:cNvSpPr/>
          <p:nvPr/>
        </p:nvSpPr>
        <p:spPr>
          <a:xfrm>
            <a:off x="6479211"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Turnover</a:t>
            </a:r>
          </a:p>
        </p:txBody>
      </p:sp>
      <p:pic>
        <p:nvPicPr>
          <p:cNvPr id="10" name="图片 9"/>
          <p:cNvPicPr>
            <a:picLocks noChangeAspect="1"/>
          </p:cNvPicPr>
          <p:nvPr/>
        </p:nvPicPr>
        <p:blipFill>
          <a:blip r:embed="rId4"/>
          <a:srcRect r="49296"/>
          <a:stretch/>
        </p:blipFill>
        <p:spPr>
          <a:xfrm>
            <a:off x="6589603" y="2974442"/>
            <a:ext cx="2687053" cy="3529327"/>
          </a:xfrm>
          <a:prstGeom prst="rect">
            <a:avLst/>
          </a:prstGeom>
        </p:spPr>
      </p:pic>
      <p:sp>
        <p:nvSpPr>
          <p:cNvPr id="11" name="标题 1"/>
          <p:cNvSpPr/>
          <p:nvPr/>
        </p:nvSpPr>
        <p:spPr>
          <a:xfrm>
            <a:off x="9506895" y="2116347"/>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0" marR="0" lvl="0" indent="0" algn="l" defTabSz="914400" eaLnBrk="1" fontAlgn="auto" latinLnBrk="0" hangingPunct="1">
              <a:lnSpc>
                <a:spcPct val="13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Trading Volume</a:t>
            </a:r>
          </a:p>
        </p:txBody>
      </p:sp>
      <p:pic>
        <p:nvPicPr>
          <p:cNvPr id="12" name="图片 11"/>
          <p:cNvPicPr>
            <a:picLocks noChangeAspect="1"/>
          </p:cNvPicPr>
          <p:nvPr/>
        </p:nvPicPr>
        <p:blipFill>
          <a:blip r:embed="rId5"/>
          <a:stretch/>
        </p:blipFill>
        <p:spPr>
          <a:xfrm>
            <a:off x="9506895" y="3002270"/>
            <a:ext cx="1977552" cy="347367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1"/>
          </p:nvPr>
        </p:nvSpPr>
        <p:spPr>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NFT Data Dashboard</a:t>
            </a:r>
            <a:endParaRPr dirty="0"/>
          </a:p>
          <a:p>
            <a:pPr lvl="1" algn="l"/>
            <a:r>
              <a:rPr lang="en-US" altLang="en-US" dirty="0">
                <a:solidFill>
                  <a:srgbClr val="0D0D0D"/>
                </a:solidFill>
                <a:highlight>
                  <a:srgbClr val="FFFFFF"/>
                </a:highlight>
                <a:latin typeface="Söhne"/>
                <a:ea typeface="Söhne"/>
              </a:rPr>
              <a:t>All-in-One View</a:t>
            </a:r>
          </a:p>
          <a:p>
            <a:pPr lvl="1" algn="l"/>
            <a:r>
              <a:rPr lang="en-US" altLang="en-US" dirty="0">
                <a:solidFill>
                  <a:srgbClr val="0D0D0D"/>
                </a:solidFill>
                <a:highlight>
                  <a:srgbClr val="FFFFFF"/>
                </a:highlight>
                <a:latin typeface="Söhne"/>
                <a:ea typeface="Söhne"/>
              </a:rPr>
              <a:t>Rankings &amp; Trends</a:t>
            </a:r>
          </a:p>
          <a:p>
            <a:pPr lvl="1" algn="l"/>
            <a:r>
              <a:rPr lang="en-US" altLang="en-US" dirty="0">
                <a:solidFill>
                  <a:srgbClr val="0D0D0D"/>
                </a:solidFill>
                <a:highlight>
                  <a:srgbClr val="FFFFFF"/>
                </a:highlight>
                <a:latin typeface="Söhne"/>
                <a:ea typeface="Söhne"/>
              </a:rPr>
              <a:t>In-Depth Analytics</a:t>
            </a:r>
          </a:p>
        </p:txBody>
      </p:sp>
      <p:pic>
        <p:nvPicPr>
          <p:cNvPr id="5" name="图片 4"/>
          <p:cNvPicPr>
            <a:picLocks noChangeAspect="1"/>
          </p:cNvPicPr>
          <p:nvPr/>
        </p:nvPicPr>
        <p:blipFill>
          <a:blip r:embed="rId2"/>
          <a:stretch/>
        </p:blipFill>
        <p:spPr>
          <a:xfrm>
            <a:off x="5753100" y="1286967"/>
            <a:ext cx="4495800" cy="54424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Introduction to Hedera Network </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4</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4801314"/>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Decentralized Public Ledger</a:t>
            </a:r>
          </a:p>
          <a:p>
            <a:pPr indent="-285750">
              <a:buFont typeface="Arial" panose="020B0604020202020204" pitchFamily="34" charset="0"/>
              <a:buChar char="•"/>
            </a:pPr>
            <a:r>
              <a:rPr lang="en-US" altLang="zh-CN" dirty="0">
                <a:solidFill>
                  <a:srgbClr val="24292F"/>
                </a:solidFill>
                <a:latin typeface="Noto Sans" panose="020B0502040504020204" pitchFamily="34" charset="0"/>
              </a:rPr>
              <a:t>Utilizes leaderless, asynchronous Byzantine Fault Tolerant (aBFT) hashgraph consensus.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Compatible with Ethereum Virtual Machine (EVM).</a:t>
            </a:r>
          </a:p>
          <a:p>
            <a:endParaRPr lang="en-US" altLang="zh-CN" dirty="0"/>
          </a:p>
          <a:p>
            <a:r>
              <a:rPr lang="en-US" altLang="zh-CN" b="1" i="0" dirty="0">
                <a:solidFill>
                  <a:srgbClr val="24292F"/>
                </a:solidFill>
                <a:effectLst/>
                <a:latin typeface="Noto Sans" panose="020B0502040504020204" pitchFamily="34" charset="0"/>
              </a:rPr>
              <a:t>Development Features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Supports smart contracts similar to ERC20, ERC721, and ERC1155 via Hedera Token Service Standards.</a:t>
            </a:r>
          </a:p>
          <a:p>
            <a:endParaRPr lang="en-US" altLang="zh-CN" dirty="0"/>
          </a:p>
          <a:p>
            <a:r>
              <a:rPr lang="en-US" altLang="zh-CN" b="1" i="0" dirty="0">
                <a:solidFill>
                  <a:srgbClr val="24292F"/>
                </a:solidFill>
                <a:effectLst/>
                <a:latin typeface="Noto Sans" panose="020B0502040504020204" pitchFamily="34" charset="0"/>
              </a:rPr>
              <a:t>Community and Establishment</a:t>
            </a:r>
          </a:p>
          <a:p>
            <a:pPr indent="-285750">
              <a:buFont typeface="Arial" panose="020B0604020202020204" pitchFamily="34" charset="0"/>
              <a:buChar char="•"/>
            </a:pPr>
            <a:r>
              <a:rPr lang="en-US" altLang="zh-CN" dirty="0">
                <a:solidFill>
                  <a:srgbClr val="24292F"/>
                </a:solidFill>
                <a:latin typeface="Noto Sans" panose="020B0502040504020204" pitchFamily="34" charset="0"/>
              </a:rPr>
              <a:t>Established in 2018.</a:t>
            </a:r>
          </a:p>
          <a:p>
            <a:pPr indent="-285750">
              <a:buFont typeface="Arial" panose="020B0604020202020204" pitchFamily="34" charset="0"/>
              <a:buChar char="•"/>
            </a:pPr>
            <a:r>
              <a:rPr lang="en-US" altLang="zh-CN" dirty="0"/>
              <a:t>X account: 354K followers (as of Sep 2024).</a:t>
            </a:r>
          </a:p>
          <a:p>
            <a:pPr indent="-285750">
              <a:buFont typeface="Arial" panose="020B0604020202020204" pitchFamily="34" charset="0"/>
              <a:buChar char="•"/>
            </a:pPr>
            <a:r>
              <a:rPr lang="en-US" altLang="zh-CN" dirty="0"/>
              <a:t>Reddit community: 39K members.</a:t>
            </a:r>
          </a:p>
          <a:p>
            <a:endParaRPr lang="en-US" altLang="zh-CN" dirty="0"/>
          </a:p>
          <a:p>
            <a:r>
              <a:rPr lang="en-US" altLang="zh-CN" b="1" i="0" dirty="0">
                <a:solidFill>
                  <a:srgbClr val="24292F"/>
                </a:solidFill>
                <a:effectLst/>
                <a:latin typeface="Noto Sans" panose="020B0502040504020204" pitchFamily="34" charset="0"/>
              </a:rPr>
              <a:t>Network Structure</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Dozens of consensus nodes from enterprises, universities, and Web3 projects</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Nodes identified in format: 0.0.X (shard and realm numbers).</a:t>
            </a:r>
          </a:p>
        </p:txBody>
      </p:sp>
    </p:spTree>
    <p:extLst>
      <p:ext uri="{BB962C8B-B14F-4D97-AF65-F5344CB8AC3E}">
        <p14:creationId xmlns:p14="http://schemas.microsoft.com/office/powerpoint/2010/main" val="1906996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endParaRPr/>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APIs for Pro</a:t>
            </a:r>
            <a:endParaRPr dirty="0"/>
          </a:p>
          <a:p>
            <a:pPr lvl="1">
              <a:lnSpc>
                <a:spcPct val="115000"/>
              </a:lnSpc>
            </a:pPr>
            <a:r>
              <a:rPr lang="en-US" altLang="en-US" sz="2000" dirty="0">
                <a:solidFill>
                  <a:srgbClr val="0D0D0D"/>
                </a:solidFill>
                <a:highlight>
                  <a:srgbClr val="FFFFFF"/>
                </a:highlight>
                <a:latin typeface="Söhne"/>
                <a:ea typeface="Söhne"/>
              </a:rPr>
              <a:t>Personalized API Keys</a:t>
            </a:r>
            <a:r>
              <a:rPr lang="en-US" altLang="en-US" sz="2000" dirty="0">
                <a:solidFill>
                  <a:srgbClr val="374151"/>
                </a:solidFill>
                <a:latin typeface="Söhne"/>
                <a:ea typeface="Söhne"/>
              </a:rPr>
              <a:t> </a:t>
            </a:r>
          </a:p>
          <a:p>
            <a:pPr lvl="1" algn="l"/>
            <a:r>
              <a:rPr lang="en-US" altLang="en-US" sz="2000" dirty="0">
                <a:solidFill>
                  <a:srgbClr val="0D0D0D"/>
                </a:solidFill>
                <a:highlight>
                  <a:srgbClr val="FFFFFF"/>
                </a:highlight>
                <a:latin typeface="Söhne"/>
                <a:ea typeface="Söhne"/>
              </a:rPr>
              <a:t>Seamless Integration</a:t>
            </a:r>
          </a:p>
        </p:txBody>
      </p:sp>
      <p:pic>
        <p:nvPicPr>
          <p:cNvPr id="5" name="图片 4"/>
          <p:cNvPicPr>
            <a:picLocks noChangeAspect="1"/>
          </p:cNvPicPr>
          <p:nvPr/>
        </p:nvPicPr>
        <p:blipFill>
          <a:blip r:embed="rId2"/>
          <a:stretch/>
        </p:blipFill>
        <p:spPr>
          <a:xfrm>
            <a:off x="4423316" y="1902452"/>
            <a:ext cx="7219068" cy="419768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dirty="0">
                <a:solidFill>
                  <a:srgbClr val="374151"/>
                </a:solidFill>
                <a:latin typeface="Söhne"/>
                <a:ea typeface="Söhne"/>
              </a:rPr>
              <a:t>APIs for Pro - A Step by Step G</a:t>
            </a:r>
            <a:r>
              <a:rPr lang="zh-CN" altLang="zh-CN" b="1" dirty="0">
                <a:solidFill>
                  <a:srgbClr val="374151"/>
                </a:solidFill>
                <a:latin typeface="Söhne"/>
                <a:ea typeface="Söhne"/>
              </a:rPr>
              <a:t>uide</a:t>
            </a:r>
            <a:endParaRPr dirty="0"/>
          </a:p>
        </p:txBody>
      </p:sp>
      <p:pic>
        <p:nvPicPr>
          <p:cNvPr id="5" name="图片 4"/>
          <p:cNvPicPr>
            <a:picLocks noChangeAspect="1"/>
          </p:cNvPicPr>
          <p:nvPr/>
        </p:nvPicPr>
        <p:blipFill>
          <a:blip r:embed="rId3"/>
          <a:srcRect b="27969"/>
          <a:stretch/>
        </p:blipFill>
        <p:spPr>
          <a:xfrm>
            <a:off x="1021493" y="2406316"/>
            <a:ext cx="2089266" cy="2513263"/>
          </a:xfrm>
          <a:prstGeom prst="rect">
            <a:avLst/>
          </a:prstGeom>
        </p:spPr>
      </p:pic>
      <p:sp>
        <p:nvSpPr>
          <p:cNvPr id="6" name="文本框 5"/>
          <p:cNvSpPr txBox="1"/>
          <p:nvPr/>
        </p:nvSpPr>
        <p:spPr>
          <a:xfrm>
            <a:off x="1229895" y="5494421"/>
            <a:ext cx="1275013"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1. Sign in</a:t>
            </a:r>
          </a:p>
        </p:txBody>
      </p:sp>
      <p:pic>
        <p:nvPicPr>
          <p:cNvPr id="7" name="图片 6"/>
          <p:cNvPicPr>
            <a:picLocks noChangeAspect="1"/>
          </p:cNvPicPr>
          <p:nvPr/>
        </p:nvPicPr>
        <p:blipFill>
          <a:blip r:embed="rId4"/>
          <a:stretch/>
        </p:blipFill>
        <p:spPr>
          <a:xfrm>
            <a:off x="3543154" y="2406316"/>
            <a:ext cx="4040006" cy="2446421"/>
          </a:xfrm>
          <a:prstGeom prst="rect">
            <a:avLst/>
          </a:prstGeom>
        </p:spPr>
      </p:pic>
      <p:sp>
        <p:nvSpPr>
          <p:cNvPr id="8" name="文本框 7"/>
          <p:cNvSpPr txBox="1"/>
          <p:nvPr/>
        </p:nvSpPr>
        <p:spPr>
          <a:xfrm>
            <a:off x="3543154" y="5494421"/>
            <a:ext cx="3714750" cy="8064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2. Enter the console and create your API key(keep it safe!)</a:t>
            </a:r>
          </a:p>
        </p:txBody>
      </p:sp>
      <p:pic>
        <p:nvPicPr>
          <p:cNvPr id="9" name="图片 8"/>
          <p:cNvPicPr>
            <a:picLocks noChangeAspect="1"/>
          </p:cNvPicPr>
          <p:nvPr/>
        </p:nvPicPr>
        <p:blipFill>
          <a:blip r:embed="rId5"/>
          <a:stretch/>
        </p:blipFill>
        <p:spPr>
          <a:xfrm>
            <a:off x="8015556" y="2406316"/>
            <a:ext cx="3750724" cy="2861958"/>
          </a:xfrm>
          <a:prstGeom prst="rect">
            <a:avLst/>
          </a:prstGeom>
        </p:spPr>
      </p:pic>
      <p:sp>
        <p:nvSpPr>
          <p:cNvPr id="10" name="文本框 9"/>
          <p:cNvSpPr txBox="1"/>
          <p:nvPr/>
        </p:nvSpPr>
        <p:spPr>
          <a:xfrm>
            <a:off x="8028930" y="5407263"/>
            <a:ext cx="3714750" cy="450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微软雅黑"/>
                <a:ea typeface="微软雅黑"/>
              </a:rPr>
              <a:t>3. Get cleaned NFT data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endParaRPr/>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lnSpc>
                <a:spcPct val="115000"/>
              </a:lnSpc>
            </a:pPr>
            <a:r>
              <a:rPr lang="en-US" altLang="en-US" b="1">
                <a:solidFill>
                  <a:srgbClr val="374151"/>
                </a:solidFill>
                <a:latin typeface="Söhne"/>
                <a:ea typeface="Söhne"/>
              </a:rPr>
              <a:t>APIs for Pro</a:t>
            </a:r>
            <a:endParaRPr/>
          </a:p>
        </p:txBody>
      </p:sp>
      <p:pic>
        <p:nvPicPr>
          <p:cNvPr id="5" name="图片 4"/>
          <p:cNvPicPr>
            <a:picLocks noChangeAspect="1"/>
          </p:cNvPicPr>
          <p:nvPr/>
        </p:nvPicPr>
        <p:blipFill>
          <a:blip r:embed="rId2"/>
          <a:stretch/>
        </p:blipFill>
        <p:spPr>
          <a:xfrm>
            <a:off x="838200" y="2505164"/>
            <a:ext cx="6787134" cy="4112205"/>
          </a:xfrm>
          <a:prstGeom prst="rect">
            <a:avLst/>
          </a:prstGeom>
        </p:spPr>
      </p:pic>
      <p:sp>
        <p:nvSpPr>
          <p:cNvPr id="6" name="文本框 5"/>
          <p:cNvSpPr txBox="1"/>
          <p:nvPr/>
        </p:nvSpPr>
        <p:spPr>
          <a:xfrm>
            <a:off x="8034943" y="2505164"/>
            <a:ext cx="3714750" cy="15176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20 Languages</a:t>
            </a: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微软雅黑"/>
                <a:ea typeface="微软雅黑"/>
              </a:rPr>
              <a:t>18 Mtetrics</a:t>
            </a:r>
          </a:p>
          <a:p>
            <a:pPr marL="0" marR="0" lvl="0" indent="0" algn="l" defTabSz="914400" eaLnBrk="1" fontAlgn="auto" latinLnBrk="0" hangingPunct="1">
              <a:lnSpc>
                <a:spcPct val="13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微软雅黑"/>
              <a:ea typeface="微软雅黑"/>
            </a:endParaRPr>
          </a:p>
          <a:p>
            <a:pPr marL="0" marR="0" lvl="0" indent="0" algn="l" defTabSz="914400" eaLnBrk="1" fontAlgn="auto" latinLnBrk="0" hangingPunct="1">
              <a:lnSpc>
                <a:spcPct val="13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微软雅黑"/>
                <a:ea typeface="微软雅黑"/>
              </a:rPr>
              <a:t>Filtered, Cleand, Augmented.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微软雅黑"/>
                <a:ea typeface="微软雅黑"/>
              </a:defRPr>
            </a:lvl1pPr>
          </a:lstStyle>
          <a:p>
            <a:pPr marL="349758"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微软雅黑"/>
              <a:buChar char="•"/>
              <a:defRPr sz="2800" kern="1200">
                <a:solidFill>
                  <a:schemeClr val="tx1"/>
                </a:solidFill>
                <a:latin typeface="微软雅黑"/>
                <a:ea typeface="微软雅黑"/>
              </a:defRPr>
            </a:lvl1pPr>
            <a:lvl2pPr marL="685800" lvl="1" indent="-228600" algn="l" defTabSz="914400">
              <a:lnSpc>
                <a:spcPct val="130000"/>
              </a:lnSpc>
              <a:spcBef>
                <a:spcPts val="500"/>
              </a:spcBef>
              <a:buFont typeface="微软雅黑"/>
              <a:buChar char="•"/>
              <a:defRPr sz="2400" kern="1200">
                <a:solidFill>
                  <a:schemeClr val="tx1"/>
                </a:solidFill>
                <a:latin typeface="微软雅黑"/>
                <a:ea typeface="微软雅黑"/>
              </a:defRPr>
            </a:lvl2pPr>
            <a:lvl3pPr marL="1143000" lvl="2" indent="-228600" algn="l" defTabSz="914400">
              <a:lnSpc>
                <a:spcPct val="130000"/>
              </a:lnSpc>
              <a:spcBef>
                <a:spcPts val="500"/>
              </a:spcBef>
              <a:buFont typeface="微软雅黑"/>
              <a:buChar char="•"/>
              <a:defRPr sz="2000" kern="1200">
                <a:solidFill>
                  <a:schemeClr val="tx1"/>
                </a:solidFill>
                <a:latin typeface="微软雅黑"/>
                <a:ea typeface="微软雅黑"/>
              </a:defRPr>
            </a:lvl3pPr>
            <a:lvl4pPr marL="1600200" lvl="3" indent="-228600" algn="l" defTabSz="914400">
              <a:lnSpc>
                <a:spcPct val="130000"/>
              </a:lnSpc>
              <a:spcBef>
                <a:spcPts val="500"/>
              </a:spcBef>
              <a:buFont typeface="微软雅黑"/>
              <a:buChar char="•"/>
              <a:defRPr sz="1800" kern="1200">
                <a:solidFill>
                  <a:schemeClr val="tx1"/>
                </a:solidFill>
                <a:latin typeface="微软雅黑"/>
                <a:ea typeface="微软雅黑"/>
              </a:defRPr>
            </a:lvl4pPr>
            <a:lvl5pPr marL="2057400" lvl="4" indent="-228600" algn="l" defTabSz="914400">
              <a:lnSpc>
                <a:spcPct val="130000"/>
              </a:lnSpc>
              <a:spcBef>
                <a:spcPts val="500"/>
              </a:spcBef>
              <a:buFont typeface="微软雅黑"/>
              <a:buChar char="•"/>
              <a:defRPr sz="1800" kern="1200">
                <a:solidFill>
                  <a:schemeClr val="tx1"/>
                </a:solidFill>
                <a:latin typeface="微软雅黑"/>
                <a:ea typeface="微软雅黑"/>
              </a:defRPr>
            </a:lvl5pPr>
            <a:lvl6pPr marL="2514600" lvl="5" indent="-228600" algn="l" defTabSz="914400">
              <a:lnSpc>
                <a:spcPct val="130000"/>
              </a:lnSpc>
              <a:spcBef>
                <a:spcPts val="500"/>
              </a:spcBef>
              <a:buFont typeface="微软雅黑"/>
              <a:buChar char="•"/>
              <a:defRPr sz="1800" kern="1200">
                <a:solidFill>
                  <a:schemeClr val="tx1"/>
                </a:solidFill>
                <a:latin typeface="微软雅黑"/>
                <a:ea typeface="微软雅黑"/>
              </a:defRPr>
            </a:lvl6pPr>
            <a:lvl7pPr marL="2971800" lvl="6" indent="-228600" algn="l" defTabSz="914400">
              <a:lnSpc>
                <a:spcPct val="130000"/>
              </a:lnSpc>
              <a:spcBef>
                <a:spcPts val="500"/>
              </a:spcBef>
              <a:buFont typeface="微软雅黑"/>
              <a:buChar char="•"/>
              <a:defRPr sz="1800" kern="1200">
                <a:solidFill>
                  <a:schemeClr val="tx1"/>
                </a:solidFill>
                <a:latin typeface="微软雅黑"/>
                <a:ea typeface="微软雅黑"/>
              </a:defRPr>
            </a:lvl7pPr>
            <a:lvl8pPr marL="3429000" lvl="7" indent="-228600" algn="l" defTabSz="914400">
              <a:lnSpc>
                <a:spcPct val="130000"/>
              </a:lnSpc>
              <a:spcBef>
                <a:spcPts val="500"/>
              </a:spcBef>
              <a:buFont typeface="微软雅黑"/>
              <a:buChar char="•"/>
              <a:defRPr sz="1800" kern="1200">
                <a:solidFill>
                  <a:schemeClr val="tx1"/>
                </a:solidFill>
                <a:latin typeface="微软雅黑"/>
                <a:ea typeface="微软雅黑"/>
              </a:defRPr>
            </a:lvl8pPr>
            <a:lvl9pPr marL="3886200" lvl="8" indent="-228600" algn="l" defTabSz="914400">
              <a:lnSpc>
                <a:spcPct val="130000"/>
              </a:lnSpc>
              <a:spcBef>
                <a:spcPts val="500"/>
              </a:spcBef>
              <a:buFont typeface="微软雅黑"/>
              <a:buChar char="•"/>
              <a:defRPr sz="1800" kern="1200">
                <a:solidFill>
                  <a:schemeClr val="tx1"/>
                </a:solidFill>
                <a:latin typeface="微软雅黑"/>
                <a:ea typeface="微软雅黑"/>
              </a:defRPr>
            </a:lvl9pPr>
          </a:lstStyle>
          <a:p>
            <a:pPr lvl="0"/>
            <a:r>
              <a:rPr lang="en-US" altLang="en-US" b="1" dirty="0">
                <a:solidFill>
                  <a:srgbClr val="0D0D0D"/>
                </a:solidFill>
                <a:highlight>
                  <a:srgbClr val="FFFFFF"/>
                </a:highlight>
                <a:latin typeface="Söhne"/>
                <a:ea typeface="Söhne"/>
              </a:rPr>
              <a:t>In-depth Weekly NFT Report</a:t>
            </a:r>
            <a:endParaRPr dirty="0"/>
          </a:p>
          <a:p>
            <a:pPr lvl="1" algn="l"/>
            <a:r>
              <a:rPr lang="en-US" altLang="en-US" sz="2000" dirty="0">
                <a:solidFill>
                  <a:srgbClr val="0D0D0D"/>
                </a:solidFill>
                <a:highlight>
                  <a:srgbClr val="FFFFFF"/>
                </a:highlight>
                <a:latin typeface="Söhne"/>
                <a:ea typeface="Söhne"/>
              </a:rPr>
              <a:t>Comprehensive Market Overview</a:t>
            </a:r>
          </a:p>
          <a:p>
            <a:pPr lvl="1" algn="l"/>
            <a:r>
              <a:rPr lang="en-US" altLang="en-US" sz="2000" dirty="0">
                <a:solidFill>
                  <a:srgbClr val="0D0D0D"/>
                </a:solidFill>
                <a:highlight>
                  <a:srgbClr val="FFFFFF"/>
                </a:highlight>
                <a:latin typeface="Söhne"/>
                <a:ea typeface="Söhne"/>
              </a:rPr>
              <a:t>Actionable Insights</a:t>
            </a:r>
          </a:p>
          <a:p>
            <a:pPr lvl="1" algn="l"/>
            <a:r>
              <a:rPr lang="en-US" altLang="en-US" sz="2000" dirty="0">
                <a:solidFill>
                  <a:srgbClr val="0D0D0D"/>
                </a:solidFill>
                <a:highlight>
                  <a:srgbClr val="FFFFFF"/>
                </a:highlight>
                <a:latin typeface="Söhne"/>
                <a:ea typeface="Söhne"/>
              </a:rPr>
              <a:t>Stay Ahead</a:t>
            </a:r>
          </a:p>
          <a:p>
            <a:pPr lvl="1" algn="l"/>
            <a:r>
              <a:rPr lang="en-US" altLang="en-US" sz="2000" dirty="0">
                <a:solidFill>
                  <a:srgbClr val="0D0D0D"/>
                </a:solidFill>
                <a:highlight>
                  <a:srgbClr val="FFFFFF"/>
                </a:highlight>
                <a:latin typeface="Söhne"/>
                <a:ea typeface="Söhne"/>
              </a:rPr>
              <a:t>Ideal for Decision-Makers</a:t>
            </a:r>
          </a:p>
        </p:txBody>
      </p:sp>
      <p:pic>
        <p:nvPicPr>
          <p:cNvPr id="5" name="图片 4"/>
          <p:cNvPicPr>
            <a:picLocks noChangeAspect="1"/>
          </p:cNvPicPr>
          <p:nvPr/>
        </p:nvPicPr>
        <p:blipFill>
          <a:blip r:embed="rId2"/>
          <a:stretch/>
        </p:blipFill>
        <p:spPr>
          <a:xfrm>
            <a:off x="5907112" y="2088072"/>
            <a:ext cx="3125833" cy="4465052"/>
          </a:xfrm>
          <a:prstGeom prst="rect">
            <a:avLst/>
          </a:prstGeom>
        </p:spPr>
      </p:pic>
      <p:pic>
        <p:nvPicPr>
          <p:cNvPr id="6" name="图片 5"/>
          <p:cNvPicPr>
            <a:picLocks noChangeAspect="1"/>
          </p:cNvPicPr>
          <p:nvPr/>
        </p:nvPicPr>
        <p:blipFill>
          <a:blip r:embed="rId3"/>
          <a:stretch/>
        </p:blipFill>
        <p:spPr>
          <a:xfrm>
            <a:off x="8545319" y="2088072"/>
            <a:ext cx="2808481" cy="468884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416" y="263471"/>
            <a:ext cx="10858500" cy="900112"/>
          </a:xfrm>
        </p:spPr>
        <p:txBody>
          <a:bodyPr>
            <a:normAutofit/>
          </a:bodyPr>
          <a:lstStyle/>
          <a:p>
            <a:r>
              <a:rPr lang="en-US" altLang="zh-CN" sz="4000" dirty="0"/>
              <a:t>NFT Data Extract Analysis</a:t>
            </a:r>
          </a:p>
        </p:txBody>
      </p:sp>
      <p:sp>
        <p:nvSpPr>
          <p:cNvPr id="5" name="标题 1">
            <a:extLst>
              <a:ext uri="{FF2B5EF4-FFF2-40B4-BE49-F238E27FC236}">
                <a16:creationId xmlns:a16="http://schemas.microsoft.com/office/drawing/2014/main" id="{1634B51D-CBC0-1A98-260C-7BBBD3EF4C36}"/>
              </a:ext>
            </a:extLst>
          </p:cNvPr>
          <p:cNvSpPr txBox="1">
            <a:spLocks/>
          </p:cNvSpPr>
          <p:nvPr/>
        </p:nvSpPr>
        <p:spPr>
          <a:xfrm>
            <a:off x="518416" y="1667627"/>
            <a:ext cx="7713743" cy="56692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ltLang="zh-CN" dirty="0"/>
              <a:t>Content</a:t>
            </a:r>
          </a:p>
        </p:txBody>
      </p:sp>
      <p:sp>
        <p:nvSpPr>
          <p:cNvPr id="7" name="内容占位符 2">
            <a:extLst>
              <a:ext uri="{FF2B5EF4-FFF2-40B4-BE49-F238E27FC236}">
                <a16:creationId xmlns:a16="http://schemas.microsoft.com/office/drawing/2014/main" id="{4D105FD9-232D-CB3E-0B8C-A5D942775053}"/>
              </a:ext>
            </a:extLst>
          </p:cNvPr>
          <p:cNvSpPr txBox="1">
            <a:spLocks/>
          </p:cNvSpPr>
          <p:nvPr/>
        </p:nvSpPr>
        <p:spPr>
          <a:xfrm>
            <a:off x="861316" y="24938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Block chain industry </a:t>
            </a:r>
          </a:p>
          <a:p>
            <a:pPr lvl="1"/>
            <a:r>
              <a:rPr lang="en-US" altLang="zh-CN" sz="2400" dirty="0"/>
              <a:t>Market vacancy</a:t>
            </a:r>
          </a:p>
          <a:p>
            <a:pPr lvl="1"/>
            <a:r>
              <a:rPr lang="en-US" altLang="zh-CN" sz="2400" dirty="0"/>
              <a:t>Bright prospect</a:t>
            </a:r>
          </a:p>
          <a:p>
            <a:r>
              <a:rPr lang="en-US" altLang="zh-CN" sz="2400" dirty="0"/>
              <a:t>course introduction and design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DC5DC-02BD-D9E9-03FA-F8D59594C424}"/>
              </a:ext>
            </a:extLst>
          </p:cNvPr>
          <p:cNvSpPr>
            <a:spLocks noGrp="1"/>
          </p:cNvSpPr>
          <p:nvPr>
            <p:ph type="title"/>
          </p:nvPr>
        </p:nvSpPr>
        <p:spPr>
          <a:xfrm>
            <a:off x="521855" y="1091954"/>
            <a:ext cx="10761518" cy="369333"/>
          </a:xfrm>
        </p:spPr>
        <p:txBody>
          <a:bodyPr>
            <a:normAutofit fontScale="90000"/>
          </a:bodyPr>
          <a:lstStyle/>
          <a:p>
            <a:r>
              <a:rPr lang="en-US" altLang="zh-CN" dirty="0"/>
              <a:t>All TIME Blockchains by NFT Sales Volume</a:t>
            </a:r>
            <a:endParaRPr lang="zh-CN" altLang="en-US" dirty="0"/>
          </a:p>
        </p:txBody>
      </p:sp>
      <p:sp>
        <p:nvSpPr>
          <p:cNvPr id="5" name="文本框 4">
            <a:extLst>
              <a:ext uri="{FF2B5EF4-FFF2-40B4-BE49-F238E27FC236}">
                <a16:creationId xmlns:a16="http://schemas.microsoft.com/office/drawing/2014/main" id="{2AC0307D-6ED1-0610-90D7-3231852BBF5A}"/>
              </a:ext>
            </a:extLst>
          </p:cNvPr>
          <p:cNvSpPr txBox="1"/>
          <p:nvPr/>
        </p:nvSpPr>
        <p:spPr>
          <a:xfrm>
            <a:off x="759362" y="6275320"/>
            <a:ext cx="3671454" cy="369332"/>
          </a:xfrm>
          <a:prstGeom prst="rect">
            <a:avLst/>
          </a:prstGeom>
          <a:noFill/>
        </p:spPr>
        <p:txBody>
          <a:bodyPr wrap="square" rtlCol="0">
            <a:spAutoFit/>
          </a:bodyPr>
          <a:lstStyle/>
          <a:p>
            <a:r>
              <a:rPr lang="en-US" altLang="zh-CN" dirty="0" err="1"/>
              <a:t>Source:Cryptoslam</a:t>
            </a:r>
            <a:endParaRPr lang="zh-CN" altLang="en-US" dirty="0"/>
          </a:p>
        </p:txBody>
      </p:sp>
      <p:sp>
        <p:nvSpPr>
          <p:cNvPr id="7" name="文本框 6">
            <a:extLst>
              <a:ext uri="{FF2B5EF4-FFF2-40B4-BE49-F238E27FC236}">
                <a16:creationId xmlns:a16="http://schemas.microsoft.com/office/drawing/2014/main" id="{1446003E-0396-C7EF-9445-2218F8A1FF22}"/>
              </a:ext>
            </a:extLst>
          </p:cNvPr>
          <p:cNvSpPr txBox="1"/>
          <p:nvPr/>
        </p:nvSpPr>
        <p:spPr>
          <a:xfrm>
            <a:off x="604982" y="168624"/>
            <a:ext cx="4417291" cy="923330"/>
          </a:xfrm>
          <a:prstGeom prst="rect">
            <a:avLst/>
          </a:prstGeom>
          <a:noFill/>
        </p:spPr>
        <p:txBody>
          <a:bodyPr wrap="square" rtlCol="0">
            <a:spAutoFit/>
          </a:bodyPr>
          <a:lstStyle/>
          <a:p>
            <a:r>
              <a:rPr lang="en-US" altLang="zh-CN" sz="3600" b="1" dirty="0"/>
              <a:t>Bright prospect</a:t>
            </a:r>
          </a:p>
          <a:p>
            <a:endParaRPr lang="zh-CN" altLang="en-US" dirty="0"/>
          </a:p>
        </p:txBody>
      </p:sp>
      <p:pic>
        <p:nvPicPr>
          <p:cNvPr id="9" name="图片 8">
            <a:extLst>
              <a:ext uri="{FF2B5EF4-FFF2-40B4-BE49-F238E27FC236}">
                <a16:creationId xmlns:a16="http://schemas.microsoft.com/office/drawing/2014/main" id="{D0857931-27B0-2E85-D08C-32EF9600E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55" y="1471154"/>
            <a:ext cx="6995226" cy="4804166"/>
          </a:xfrm>
          <a:prstGeom prst="rect">
            <a:avLst/>
          </a:prstGeom>
        </p:spPr>
      </p:pic>
    </p:spTree>
    <p:extLst>
      <p:ext uri="{BB962C8B-B14F-4D97-AF65-F5344CB8AC3E}">
        <p14:creationId xmlns:p14="http://schemas.microsoft.com/office/powerpoint/2010/main" val="889768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C24181C-253C-FAB9-D7EA-6FCD622668F2}"/>
              </a:ext>
            </a:extLst>
          </p:cNvPr>
          <p:cNvSpPr>
            <a:spLocks noGrp="1"/>
          </p:cNvSpPr>
          <p:nvPr>
            <p:ph type="title"/>
          </p:nvPr>
        </p:nvSpPr>
        <p:spPr/>
        <p:txBody>
          <a:bodyPr/>
          <a:lstStyle/>
          <a:p>
            <a:r>
              <a:rPr lang="en-US" altLang="zh-CN" sz="2800" dirty="0"/>
              <a:t>Market vacancy</a:t>
            </a:r>
            <a:endParaRPr lang="zh-CN" altLang="en-US" dirty="0"/>
          </a:p>
        </p:txBody>
      </p:sp>
      <p:pic>
        <p:nvPicPr>
          <p:cNvPr id="8" name="图片 7">
            <a:extLst>
              <a:ext uri="{FF2B5EF4-FFF2-40B4-BE49-F238E27FC236}">
                <a16:creationId xmlns:a16="http://schemas.microsoft.com/office/drawing/2014/main" id="{152C5970-6CF4-F622-C5AD-09AC52790644}"/>
              </a:ext>
            </a:extLst>
          </p:cNvPr>
          <p:cNvPicPr>
            <a:picLocks noChangeAspect="1"/>
          </p:cNvPicPr>
          <p:nvPr/>
        </p:nvPicPr>
        <p:blipFill>
          <a:blip r:embed="rId3"/>
          <a:stretch>
            <a:fillRect/>
          </a:stretch>
        </p:blipFill>
        <p:spPr>
          <a:xfrm>
            <a:off x="577273" y="1214261"/>
            <a:ext cx="9095325" cy="5158150"/>
          </a:xfrm>
          <a:prstGeom prst="rect">
            <a:avLst/>
          </a:prstGeom>
        </p:spPr>
      </p:pic>
    </p:spTree>
    <p:extLst>
      <p:ext uri="{BB962C8B-B14F-4D97-AF65-F5344CB8AC3E}">
        <p14:creationId xmlns:p14="http://schemas.microsoft.com/office/powerpoint/2010/main" val="555657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E8902C-3672-BBD4-F846-C1DF59075C70}"/>
              </a:ext>
            </a:extLst>
          </p:cNvPr>
          <p:cNvSpPr txBox="1"/>
          <p:nvPr/>
        </p:nvSpPr>
        <p:spPr>
          <a:xfrm>
            <a:off x="748147" y="618897"/>
            <a:ext cx="6096000" cy="646331"/>
          </a:xfrm>
          <a:prstGeom prst="rect">
            <a:avLst/>
          </a:prstGeom>
          <a:noFill/>
        </p:spPr>
        <p:txBody>
          <a:bodyPr wrap="square">
            <a:spAutoFit/>
          </a:bodyPr>
          <a:lstStyle/>
          <a:p>
            <a:r>
              <a:rPr lang="en-US" altLang="zh-CN" sz="3600" b="1" dirty="0"/>
              <a:t>Course</a:t>
            </a:r>
            <a:r>
              <a:rPr lang="en-US" altLang="zh-CN" sz="2800" b="1" dirty="0"/>
              <a:t> introduction and design</a:t>
            </a:r>
            <a:endParaRPr lang="zh-CN" altLang="en-US" sz="2800" b="1" dirty="0"/>
          </a:p>
        </p:txBody>
      </p:sp>
      <p:sp>
        <p:nvSpPr>
          <p:cNvPr id="4" name="文本框 3">
            <a:extLst>
              <a:ext uri="{FF2B5EF4-FFF2-40B4-BE49-F238E27FC236}">
                <a16:creationId xmlns:a16="http://schemas.microsoft.com/office/drawing/2014/main" id="{38368852-E8A1-A59D-08AE-5F2694878031}"/>
              </a:ext>
            </a:extLst>
          </p:cNvPr>
          <p:cNvSpPr txBox="1"/>
          <p:nvPr/>
        </p:nvSpPr>
        <p:spPr>
          <a:xfrm>
            <a:off x="803565" y="1938469"/>
            <a:ext cx="9490362" cy="2308324"/>
          </a:xfrm>
          <a:prstGeom prst="rect">
            <a:avLst/>
          </a:prstGeom>
          <a:noFill/>
        </p:spPr>
        <p:txBody>
          <a:bodyPr wrap="square" rtlCol="0">
            <a:spAutoFit/>
          </a:bodyPr>
          <a:lstStyle/>
          <a:p>
            <a:r>
              <a:rPr lang="en-US" altLang="zh-CN" sz="2800" dirty="0"/>
              <a:t>1.Base knowledge of block chain</a:t>
            </a:r>
          </a:p>
          <a:p>
            <a:r>
              <a:rPr lang="en-US" altLang="zh-CN" sz="2800" dirty="0"/>
              <a:t>2.NFT Cultural and commercial value</a:t>
            </a:r>
          </a:p>
          <a:p>
            <a:r>
              <a:rPr lang="en-US" altLang="zh-CN" sz="2800" dirty="0"/>
              <a:t>3.NFT data analysis methods</a:t>
            </a:r>
          </a:p>
          <a:p>
            <a:r>
              <a:rPr lang="en-US" altLang="zh-CN" sz="2800" dirty="0"/>
              <a:t>4.</a:t>
            </a:r>
            <a:r>
              <a:rPr lang="en-US" altLang="zh-CN" sz="3200" b="0" i="0" dirty="0">
                <a:solidFill>
                  <a:srgbClr val="101214"/>
                </a:solidFill>
                <a:effectLst/>
                <a:highlight>
                  <a:srgbClr val="FFFFFF"/>
                </a:highlight>
                <a:latin typeface="PingFang SC"/>
              </a:rPr>
              <a:t>NFT data storage and parsing</a:t>
            </a:r>
            <a:endParaRPr lang="en-US" altLang="zh-CN" sz="3200" dirty="0"/>
          </a:p>
          <a:p>
            <a:r>
              <a:rPr lang="en-US" altLang="zh-CN" sz="2800" dirty="0"/>
              <a:t>5.</a:t>
            </a:r>
            <a:r>
              <a:rPr lang="en-US" altLang="zh-CN" sz="2800" b="0" i="0" dirty="0">
                <a:solidFill>
                  <a:srgbClr val="101214"/>
                </a:solidFill>
                <a:effectLst/>
                <a:highlight>
                  <a:srgbClr val="FFFFFF"/>
                </a:highlight>
                <a:latin typeface="PingFang SC"/>
              </a:rPr>
              <a:t>NFT</a:t>
            </a:r>
            <a:r>
              <a:rPr lang="en-US" altLang="zh-CN" sz="2800" dirty="0"/>
              <a:t> financial indicators</a:t>
            </a:r>
            <a:endParaRPr lang="zh-CN" altLang="en-US" sz="2800" dirty="0"/>
          </a:p>
        </p:txBody>
      </p:sp>
    </p:spTree>
    <p:extLst>
      <p:ext uri="{BB962C8B-B14F-4D97-AF65-F5344CB8AC3E}">
        <p14:creationId xmlns:p14="http://schemas.microsoft.com/office/powerpoint/2010/main" val="2467019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E43C-6009-55B7-3CD7-F576BE07EA00}"/>
              </a:ext>
            </a:extLst>
          </p:cNvPr>
          <p:cNvSpPr>
            <a:spLocks noGrp="1"/>
          </p:cNvSpPr>
          <p:nvPr>
            <p:ph type="title"/>
          </p:nvPr>
        </p:nvSpPr>
        <p:spPr>
          <a:xfrm>
            <a:off x="660400" y="2057400"/>
            <a:ext cx="5682343" cy="1371600"/>
          </a:xfrm>
        </p:spPr>
        <p:txBody>
          <a:bodyPr/>
          <a:lstStyle/>
          <a:p>
            <a:r>
              <a:rPr lang="en-US" altLang="zh-CN" dirty="0"/>
              <a:t>Thank you!</a:t>
            </a:r>
            <a:endParaRPr lang="en-US" dirty="0"/>
          </a:p>
        </p:txBody>
      </p:sp>
    </p:spTree>
    <p:extLst>
      <p:ext uri="{BB962C8B-B14F-4D97-AF65-F5344CB8AC3E}">
        <p14:creationId xmlns:p14="http://schemas.microsoft.com/office/powerpoint/2010/main" val="4044793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Fees on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5</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4247317"/>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Standardized NFT Interfaces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Minting and trading with native royalty functions.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Fees configured for revenue from NFT transactions.</a:t>
            </a:r>
          </a:p>
          <a:p>
            <a:endParaRPr lang="en-US" altLang="zh-CN" dirty="0"/>
          </a:p>
          <a:p>
            <a:r>
              <a:rPr lang="en-US" altLang="zh-CN" b="1" i="0" dirty="0">
                <a:solidFill>
                  <a:srgbClr val="24292F"/>
                </a:solidFill>
                <a:effectLst/>
                <a:latin typeface="Noto Sans" panose="020B0502040504020204" pitchFamily="34" charset="0"/>
              </a:rPr>
              <a:t>Fee Structure</a:t>
            </a:r>
          </a:p>
          <a:p>
            <a:pPr indent="-285750">
              <a:buFont typeface="Arial" panose="020B0604020202020204" pitchFamily="34" charset="0"/>
              <a:buChar char="•"/>
            </a:pPr>
            <a:r>
              <a:rPr lang="en-US" altLang="zh-CN" dirty="0">
                <a:solidFill>
                  <a:srgbClr val="24292F"/>
                </a:solidFill>
                <a:latin typeface="Noto Sans" panose="020B0502040504020204" pitchFamily="34" charset="0"/>
              </a:rPr>
              <a:t>Fixed fees in USD, paid in HBAR (Hedera's native currency).</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Hedera Transaction Fees</a:t>
            </a:r>
          </a:p>
          <a:p>
            <a:pPr indent="-285750">
              <a:buFont typeface="Arial" panose="020B0604020202020204" pitchFamily="34" charset="0"/>
              <a:buChar char="•"/>
            </a:pPr>
            <a:r>
              <a:rPr lang="en-US" altLang="zh-CN" dirty="0"/>
              <a:t>Create NFT collection: $1.00</a:t>
            </a:r>
          </a:p>
          <a:p>
            <a:pPr indent="-285750">
              <a:buFont typeface="Arial" panose="020B0604020202020204" pitchFamily="34" charset="0"/>
              <a:buChar char="•"/>
            </a:pPr>
            <a:r>
              <a:rPr lang="en-US" altLang="zh-CN" dirty="0"/>
              <a:t>Associate collection with account: $0.05</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Mint NFT: $0.02</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Include royalty fee: $0.01</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Transfer NFT: $0.001</a:t>
            </a:r>
          </a:p>
          <a:p>
            <a:endParaRPr lang="en-US" altLang="zh-CN" dirty="0"/>
          </a:p>
        </p:txBody>
      </p:sp>
    </p:spTree>
    <p:extLst>
      <p:ext uri="{BB962C8B-B14F-4D97-AF65-F5344CB8AC3E}">
        <p14:creationId xmlns:p14="http://schemas.microsoft.com/office/powerpoint/2010/main" val="3744407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NFT Fees on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6</a:t>
            </a:fld>
            <a:endParaRPr lang="en-US"/>
          </a:p>
        </p:txBody>
      </p:sp>
      <p:pic>
        <p:nvPicPr>
          <p:cNvPr id="4" name="图片 3">
            <a:extLst>
              <a:ext uri="{FF2B5EF4-FFF2-40B4-BE49-F238E27FC236}">
                <a16:creationId xmlns:a16="http://schemas.microsoft.com/office/drawing/2014/main" id="{12FDD65E-A4CB-7F1C-7002-2FAFBEE4283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3575" y="1753871"/>
            <a:ext cx="8324850" cy="3973829"/>
          </a:xfrm>
          <a:prstGeom prst="rect">
            <a:avLst/>
          </a:prstGeom>
          <a:noFill/>
          <a:ln>
            <a:noFill/>
          </a:ln>
        </p:spPr>
      </p:pic>
      <p:sp>
        <p:nvSpPr>
          <p:cNvPr id="15" name="文本框 14">
            <a:extLst>
              <a:ext uri="{FF2B5EF4-FFF2-40B4-BE49-F238E27FC236}">
                <a16:creationId xmlns:a16="http://schemas.microsoft.com/office/drawing/2014/main" id="{2C4C3E0B-5E99-282E-BE6B-CBCBB9D53EBE}"/>
              </a:ext>
            </a:extLst>
          </p:cNvPr>
          <p:cNvSpPr txBox="1"/>
          <p:nvPr/>
        </p:nvSpPr>
        <p:spPr>
          <a:xfrm>
            <a:off x="2902743" y="5652579"/>
            <a:ext cx="6386513" cy="369332"/>
          </a:xfrm>
          <a:prstGeom prst="rect">
            <a:avLst/>
          </a:prstGeom>
          <a:noFill/>
        </p:spPr>
        <p:txBody>
          <a:bodyPr wrap="square">
            <a:spAutoFit/>
          </a:bodyPr>
          <a:lstStyle/>
          <a:p>
            <a:r>
              <a:rPr lang="en-US" altLang="zh-CN" sz="1800" dirty="0">
                <a:effectLst/>
                <a:latin typeface="minorHAnsi"/>
                <a:ea typeface="等线" panose="02010600030101010101" pitchFamily="2" charset="-122"/>
                <a:cs typeface="Times New Roman" panose="02020603050405020304" pitchFamily="18" charset="0"/>
              </a:rPr>
              <a:t>Create an NFT collection on OpenSea </a:t>
            </a:r>
            <a:r>
              <a:rPr lang="en-US" altLang="zh-CN" dirty="0">
                <a:latin typeface="minorHAnsi"/>
                <a:ea typeface="等线" panose="02010600030101010101" pitchFamily="2" charset="-122"/>
                <a:cs typeface="Times New Roman" panose="02020603050405020304" pitchFamily="18" charset="0"/>
              </a:rPr>
              <a:t>ERC-1155</a:t>
            </a:r>
            <a:r>
              <a:rPr lang="en-US" altLang="zh-CN" sz="1800" dirty="0">
                <a:effectLst/>
                <a:latin typeface="minorHAnsi"/>
                <a:ea typeface="等线" panose="02010600030101010101" pitchFamily="2" charset="-122"/>
                <a:cs typeface="Times New Roman" panose="02020603050405020304" pitchFamily="18" charset="0"/>
              </a:rPr>
              <a:t> Ethereum contract</a:t>
            </a:r>
            <a:endParaRPr lang="zh-CN" altLang="en-US" dirty="0"/>
          </a:p>
        </p:txBody>
      </p:sp>
      <p:pic>
        <p:nvPicPr>
          <p:cNvPr id="17" name="图片 16">
            <a:extLst>
              <a:ext uri="{FF2B5EF4-FFF2-40B4-BE49-F238E27FC236}">
                <a16:creationId xmlns:a16="http://schemas.microsoft.com/office/drawing/2014/main" id="{65E28CB4-73AE-068D-C885-9853A3B42174}"/>
              </a:ext>
            </a:extLst>
          </p:cNvPr>
          <p:cNvPicPr>
            <a:picLocks noChangeAspect="1"/>
          </p:cNvPicPr>
          <p:nvPr/>
        </p:nvPicPr>
        <p:blipFill>
          <a:blip r:embed="rId3"/>
          <a:stretch>
            <a:fillRect/>
          </a:stretch>
        </p:blipFill>
        <p:spPr>
          <a:xfrm>
            <a:off x="2575573" y="1753871"/>
            <a:ext cx="6770897" cy="3973829"/>
          </a:xfrm>
          <a:prstGeom prst="rect">
            <a:avLst/>
          </a:prstGeom>
        </p:spPr>
      </p:pic>
      <p:sp>
        <p:nvSpPr>
          <p:cNvPr id="18" name="文本框 17">
            <a:extLst>
              <a:ext uri="{FF2B5EF4-FFF2-40B4-BE49-F238E27FC236}">
                <a16:creationId xmlns:a16="http://schemas.microsoft.com/office/drawing/2014/main" id="{4952017E-2883-0FB8-5BFF-29C6D2CFFC6A}"/>
              </a:ext>
            </a:extLst>
          </p:cNvPr>
          <p:cNvSpPr txBox="1"/>
          <p:nvPr/>
        </p:nvSpPr>
        <p:spPr>
          <a:xfrm>
            <a:off x="2902743" y="5646229"/>
            <a:ext cx="6386513" cy="646331"/>
          </a:xfrm>
          <a:prstGeom prst="rect">
            <a:avLst/>
          </a:prstGeom>
          <a:noFill/>
        </p:spPr>
        <p:txBody>
          <a:bodyPr wrap="square">
            <a:spAutoFit/>
          </a:bodyPr>
          <a:lstStyle/>
          <a:p>
            <a:r>
              <a:rPr lang="en-US" altLang="zh-CN" sz="1800" dirty="0">
                <a:effectLst/>
                <a:latin typeface="minorHAnsi"/>
                <a:ea typeface="等线" panose="02010600030101010101" pitchFamily="2" charset="-122"/>
                <a:cs typeface="Times New Roman" panose="02020603050405020304" pitchFamily="18" charset="0"/>
              </a:rPr>
              <a:t>Create an NFT collection on MintBar standard Hedera contract</a:t>
            </a:r>
          </a:p>
          <a:p>
            <a:r>
              <a:rPr lang="en-US" altLang="zh-CN" dirty="0">
                <a:latin typeface="minorHAnsi"/>
                <a:ea typeface="等线" panose="02010600030101010101" pitchFamily="2" charset="-122"/>
                <a:cs typeface="Times New Roman" panose="02020603050405020304" pitchFamily="18" charset="0"/>
              </a:rPr>
              <a:t>(19.1370HBAR </a:t>
            </a:r>
            <a:r>
              <a:rPr lang="zh-CN" altLang="en-US" dirty="0">
                <a:latin typeface="minorHAnsi"/>
                <a:ea typeface="等线" panose="02010600030101010101" pitchFamily="2" charset="-122"/>
                <a:cs typeface="Times New Roman" panose="02020603050405020304" pitchFamily="18" charset="0"/>
              </a:rPr>
              <a:t>≈ </a:t>
            </a:r>
            <a:r>
              <a:rPr lang="en-US" altLang="zh-CN" dirty="0">
                <a:latin typeface="minorHAnsi"/>
                <a:ea typeface="等线" panose="02010600030101010101" pitchFamily="2" charset="-122"/>
                <a:cs typeface="Times New Roman" panose="02020603050405020304" pitchFamily="18" charset="0"/>
              </a:rPr>
              <a:t>1.0005USD)</a:t>
            </a:r>
            <a:endParaRPr lang="zh-CN" altLang="en-US" dirty="0"/>
          </a:p>
        </p:txBody>
      </p:sp>
    </p:spTree>
    <p:extLst>
      <p:ext uri="{BB962C8B-B14F-4D97-AF65-F5344CB8AC3E}">
        <p14:creationId xmlns:p14="http://schemas.microsoft.com/office/powerpoint/2010/main" val="342836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Hedera NFT Market Brief Summary</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7</a:t>
            </a:fld>
            <a:endParaRPr lang="en-US"/>
          </a:p>
        </p:txBody>
      </p:sp>
      <p:sp>
        <p:nvSpPr>
          <p:cNvPr id="4" name="文本框 3">
            <a:extLst>
              <a:ext uri="{FF2B5EF4-FFF2-40B4-BE49-F238E27FC236}">
                <a16:creationId xmlns:a16="http://schemas.microsoft.com/office/drawing/2014/main" id="{8E3B992F-9E7C-E5C0-3423-1C3C61CE0A24}"/>
              </a:ext>
            </a:extLst>
          </p:cNvPr>
          <p:cNvSpPr txBox="1"/>
          <p:nvPr/>
        </p:nvSpPr>
        <p:spPr>
          <a:xfrm>
            <a:off x="657860" y="1621631"/>
            <a:ext cx="5683250" cy="369331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Hedera NFT Activity (as of Aug 15, 2024)</a:t>
            </a:r>
          </a:p>
          <a:p>
            <a:pPr indent="-285750">
              <a:buFont typeface="Arial" panose="020B0604020202020204" pitchFamily="34" charset="0"/>
              <a:buChar char="•"/>
            </a:pPr>
            <a:r>
              <a:rPr lang="en-US" altLang="zh-CN" dirty="0">
                <a:solidFill>
                  <a:srgbClr val="24292F"/>
                </a:solidFill>
                <a:latin typeface="Noto Sans" panose="020B0502040504020204" pitchFamily="34" charset="0"/>
              </a:rPr>
              <a:t>NFTs Minted: 5,770,946</a:t>
            </a:r>
          </a:p>
          <a:p>
            <a:pPr indent="-285750">
              <a:buFont typeface="Arial" panose="020B0604020202020204" pitchFamily="34" charset="0"/>
              <a:buChar char="•"/>
            </a:pPr>
            <a:r>
              <a:rPr lang="en-US" altLang="zh-CN" dirty="0"/>
              <a:t>NFT Transfers: 5,837,419</a:t>
            </a:r>
          </a:p>
          <a:p>
            <a:pPr indent="-285750">
              <a:buFont typeface="Arial" panose="020B0604020202020204" pitchFamily="34" charset="0"/>
              <a:buChar char="•"/>
            </a:pPr>
            <a:r>
              <a:rPr lang="en-US" altLang="zh-CN" dirty="0"/>
              <a:t>Total Transaction Volume: $17,638,310</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Market Capitalization (as of Aug 15, 2024)</a:t>
            </a:r>
          </a:p>
          <a:p>
            <a:pPr indent="-285750">
              <a:buFont typeface="Arial" panose="020B0604020202020204" pitchFamily="34" charset="0"/>
              <a:buChar char="•"/>
            </a:pPr>
            <a:r>
              <a:rPr lang="en-US" altLang="zh-CN" dirty="0">
                <a:solidFill>
                  <a:srgbClr val="24292F"/>
                </a:solidFill>
                <a:latin typeface="Noto Sans" panose="020B0502040504020204" pitchFamily="34" charset="0"/>
              </a:rPr>
              <a:t>HBAR: $1,925,404,750</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Recent Transaction Volume (as of Aug 15, 2024)</a:t>
            </a:r>
          </a:p>
          <a:p>
            <a:pPr indent="-285750">
              <a:buFont typeface="Arial" panose="020B0604020202020204" pitchFamily="34" charset="0"/>
              <a:buChar char="•"/>
            </a:pPr>
            <a:r>
              <a:rPr lang="en-US" altLang="zh-CN" dirty="0"/>
              <a:t>30 Days Volume: $69,606.3</a:t>
            </a:r>
          </a:p>
          <a:p>
            <a:pPr indent="-285750">
              <a:buFont typeface="Arial" panose="020B0604020202020204" pitchFamily="34" charset="0"/>
              <a:buChar char="•"/>
            </a:pPr>
            <a:r>
              <a:rPr lang="en-US" altLang="zh-CN" dirty="0">
                <a:solidFill>
                  <a:srgbClr val="24292F"/>
                </a:solidFill>
                <a:latin typeface="Noto Sans" panose="020B0502040504020204" pitchFamily="34" charset="0"/>
              </a:rPr>
              <a:t>7 Days Volume</a:t>
            </a:r>
            <a:r>
              <a:rPr lang="en-US" altLang="zh-CN" b="0" i="0" dirty="0">
                <a:solidFill>
                  <a:srgbClr val="24292F"/>
                </a:solidFill>
                <a:effectLst/>
                <a:latin typeface="Noto Sans" panose="020B0502040504020204" pitchFamily="34" charset="0"/>
              </a:rPr>
              <a:t>: $6,376.8</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Decrease of 71.5% from the previous week</a:t>
            </a:r>
          </a:p>
        </p:txBody>
      </p:sp>
      <p:sp>
        <p:nvSpPr>
          <p:cNvPr id="5" name="文本框 4">
            <a:extLst>
              <a:ext uri="{FF2B5EF4-FFF2-40B4-BE49-F238E27FC236}">
                <a16:creationId xmlns:a16="http://schemas.microsoft.com/office/drawing/2014/main" id="{26DEF1E9-DAE7-7ADC-3CD0-EAE4A315B2DB}"/>
              </a:ext>
            </a:extLst>
          </p:cNvPr>
          <p:cNvSpPr txBox="1"/>
          <p:nvPr/>
        </p:nvSpPr>
        <p:spPr>
          <a:xfrm>
            <a:off x="673100" y="6225024"/>
            <a:ext cx="10331450" cy="369332"/>
          </a:xfrm>
          <a:prstGeom prst="rect">
            <a:avLst/>
          </a:prstGeom>
          <a:noFill/>
        </p:spPr>
        <p:txBody>
          <a:bodyPr wrap="square" rtlCol="0">
            <a:spAutoFit/>
          </a:bodyPr>
          <a:lstStyle/>
          <a:p>
            <a:r>
              <a:rPr lang="en-US" altLang="zh-CN" sz="1800" dirty="0">
                <a:effectLst/>
                <a:latin typeface="minorHAnsi"/>
                <a:ea typeface="等线" panose="02010600030101010101" pitchFamily="2" charset="-122"/>
                <a:cs typeface="Times New Roman" panose="02020603050405020304" pitchFamily="18" charset="0"/>
              </a:rPr>
              <a:t>Reference: https://dappradar.com</a:t>
            </a:r>
            <a:endParaRPr lang="en-US" altLang="zh-CN" b="0" i="0" dirty="0">
              <a:solidFill>
                <a:srgbClr val="24292F"/>
              </a:solidFill>
              <a:effectLst/>
              <a:latin typeface="Noto Sans" panose="020B0502040504020204" pitchFamily="34" charset="0"/>
            </a:endParaRPr>
          </a:p>
        </p:txBody>
      </p:sp>
      <p:sp>
        <p:nvSpPr>
          <p:cNvPr id="6" name="文本框 5">
            <a:extLst>
              <a:ext uri="{FF2B5EF4-FFF2-40B4-BE49-F238E27FC236}">
                <a16:creationId xmlns:a16="http://schemas.microsoft.com/office/drawing/2014/main" id="{3D514DD4-F4F8-2FD0-DD13-8B0256E1EB24}"/>
              </a:ext>
            </a:extLst>
          </p:cNvPr>
          <p:cNvSpPr txBox="1"/>
          <p:nvPr/>
        </p:nvSpPr>
        <p:spPr>
          <a:xfrm>
            <a:off x="6652260" y="1621631"/>
            <a:ext cx="5109210" cy="4524315"/>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Ethereum NFT Activity (as of Aug 15, 2024)</a:t>
            </a:r>
          </a:p>
          <a:p>
            <a:pPr indent="-285750">
              <a:buFont typeface="Arial" panose="020B0604020202020204" pitchFamily="34" charset="0"/>
              <a:buChar char="•"/>
            </a:pPr>
            <a:r>
              <a:rPr lang="en-US" altLang="zh-CN" dirty="0">
                <a:solidFill>
                  <a:srgbClr val="24292F"/>
                </a:solidFill>
                <a:latin typeface="Noto Sans" panose="020B0502040504020204" pitchFamily="34" charset="0"/>
              </a:rPr>
              <a:t>NFTs Minted: 14,598,959</a:t>
            </a:r>
          </a:p>
          <a:p>
            <a:pPr indent="-285750">
              <a:buFont typeface="Arial" panose="020B0604020202020204" pitchFamily="34" charset="0"/>
              <a:buChar char="•"/>
            </a:pPr>
            <a:r>
              <a:rPr lang="en-US" altLang="zh-CN" dirty="0"/>
              <a:t>NFT Transfers: 311365011</a:t>
            </a:r>
          </a:p>
          <a:p>
            <a:pPr indent="-285750">
              <a:buFont typeface="Arial" panose="020B0604020202020204" pitchFamily="34" charset="0"/>
              <a:buChar char="•"/>
            </a:pPr>
            <a:r>
              <a:rPr lang="en-US" altLang="zh-CN" dirty="0"/>
              <a:t>Total Transaction Volume: $33,884,423,678.1</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Market Capitalization (as of Aug 15, 2024)</a:t>
            </a:r>
          </a:p>
          <a:p>
            <a:pPr indent="-285750">
              <a:buFont typeface="Arial" panose="020B0604020202020204" pitchFamily="34" charset="0"/>
              <a:buChar char="•"/>
            </a:pPr>
            <a:r>
              <a:rPr lang="en-US" altLang="zh-CN" dirty="0">
                <a:solidFill>
                  <a:srgbClr val="24292F"/>
                </a:solidFill>
                <a:latin typeface="Noto Sans" panose="020B0502040504020204" pitchFamily="34" charset="0"/>
              </a:rPr>
              <a:t>ETH: $303,712,530,657.00</a:t>
            </a:r>
          </a:p>
          <a:p>
            <a:pPr indent="-285750">
              <a:buFont typeface="Arial" panose="020B0604020202020204" pitchFamily="34" charset="0"/>
              <a:buChar char="•"/>
            </a:pPr>
            <a:endParaRPr lang="en-US" altLang="zh-CN" dirty="0"/>
          </a:p>
          <a:p>
            <a:r>
              <a:rPr lang="en-US" altLang="zh-CN" b="1" i="0" dirty="0">
                <a:solidFill>
                  <a:srgbClr val="24292F"/>
                </a:solidFill>
                <a:effectLst/>
                <a:latin typeface="Noto Sans" panose="020B0502040504020204" pitchFamily="34" charset="0"/>
              </a:rPr>
              <a:t>Recent Transaction Volume (as of Aug 15, 2024)</a:t>
            </a:r>
          </a:p>
          <a:p>
            <a:pPr indent="-285750">
              <a:buFont typeface="Arial" panose="020B0604020202020204" pitchFamily="34" charset="0"/>
              <a:buChar char="•"/>
            </a:pPr>
            <a:r>
              <a:rPr lang="en-US" altLang="zh-CN" dirty="0"/>
              <a:t>30 Days Volume: $</a:t>
            </a:r>
            <a:r>
              <a:rPr lang="en-US" altLang="zh-CN" b="0" i="0" dirty="0">
                <a:solidFill>
                  <a:srgbClr val="24292F"/>
                </a:solidFill>
                <a:effectLst/>
                <a:latin typeface="Noto Sans" panose="020B0502040504020204" pitchFamily="34" charset="0"/>
              </a:rPr>
              <a:t> 12,646,030.05</a:t>
            </a:r>
            <a:endParaRPr lang="en-US" altLang="zh-CN" dirty="0"/>
          </a:p>
          <a:p>
            <a:pPr indent="-285750">
              <a:buFont typeface="Arial" panose="020B0604020202020204" pitchFamily="34" charset="0"/>
              <a:buChar char="•"/>
            </a:pPr>
            <a:r>
              <a:rPr lang="en-US" altLang="zh-CN" dirty="0">
                <a:solidFill>
                  <a:srgbClr val="24292F"/>
                </a:solidFill>
                <a:latin typeface="Noto Sans" panose="020B0502040504020204" pitchFamily="34" charset="0"/>
              </a:rPr>
              <a:t>7 Days Volume</a:t>
            </a:r>
            <a:r>
              <a:rPr lang="en-US" altLang="zh-CN" b="0" i="0" dirty="0">
                <a:solidFill>
                  <a:srgbClr val="24292F"/>
                </a:solidFill>
                <a:effectLst/>
                <a:latin typeface="Noto Sans" panose="020B0502040504020204" pitchFamily="34" charset="0"/>
              </a:rPr>
              <a:t>: $ 2,565,689.37</a:t>
            </a:r>
          </a:p>
          <a:p>
            <a:pPr indent="-285750">
              <a:buFont typeface="Arial" panose="020B0604020202020204" pitchFamily="34" charset="0"/>
              <a:buChar char="•"/>
            </a:pPr>
            <a:r>
              <a:rPr lang="en-US" altLang="zh-CN" b="0" i="0" dirty="0">
                <a:solidFill>
                  <a:srgbClr val="24292F"/>
                </a:solidFill>
                <a:effectLst/>
                <a:latin typeface="Noto Sans" panose="020B0502040504020204" pitchFamily="34" charset="0"/>
              </a:rPr>
              <a:t>Decrease of 11. 710792704681812% from the previous week</a:t>
            </a:r>
          </a:p>
          <a:p>
            <a:endParaRPr lang="zh-CN" altLang="en-US" dirty="0"/>
          </a:p>
        </p:txBody>
      </p:sp>
    </p:spTree>
    <p:extLst>
      <p:ext uri="{BB962C8B-B14F-4D97-AF65-F5344CB8AC3E}">
        <p14:creationId xmlns:p14="http://schemas.microsoft.com/office/powerpoint/2010/main" val="116690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AF5950B-EFE4-09CE-A5B6-F9C4BC7E19EB}"/>
              </a:ext>
            </a:extLst>
          </p:cNvPr>
          <p:cNvSpPr>
            <a:spLocks noGrp="1"/>
          </p:cNvSpPr>
          <p:nvPr>
            <p:ph type="title"/>
          </p:nvPr>
        </p:nvSpPr>
        <p:spPr/>
        <p:txBody>
          <a:bodyPr/>
          <a:lstStyle/>
          <a:p>
            <a:r>
              <a:rPr lang="en-US" altLang="zh-CN" dirty="0"/>
              <a:t>Hedera NFT Market Data Analysis</a:t>
            </a:r>
          </a:p>
        </p:txBody>
      </p:sp>
      <p:sp>
        <p:nvSpPr>
          <p:cNvPr id="5" name="文本占位符 4">
            <a:extLst>
              <a:ext uri="{FF2B5EF4-FFF2-40B4-BE49-F238E27FC236}">
                <a16:creationId xmlns:a16="http://schemas.microsoft.com/office/drawing/2014/main" id="{2DBD8978-D40D-D92C-F007-9F7224792B19}"/>
              </a:ext>
            </a:extLst>
          </p:cNvPr>
          <p:cNvSpPr>
            <a:spLocks noGrp="1"/>
          </p:cNvSpPr>
          <p:nvPr>
            <p:ph type="body" idx="1"/>
          </p:nvPr>
        </p:nvSpPr>
        <p:spPr/>
        <p:txBody>
          <a:bodyPr/>
          <a:lstStyle/>
          <a:p>
            <a:r>
              <a:rPr lang="en-US" altLang="zh-CN" dirty="0"/>
              <a:t>Ethereum has a larger market size, higher liquidity, and more participants, but Hedera offers unique advantages in terms of fees and scalability.</a:t>
            </a:r>
          </a:p>
        </p:txBody>
      </p:sp>
    </p:spTree>
    <p:extLst>
      <p:ext uri="{BB962C8B-B14F-4D97-AF65-F5344CB8AC3E}">
        <p14:creationId xmlns:p14="http://schemas.microsoft.com/office/powerpoint/2010/main" val="3219089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p:txBody>
          <a:bodyPr>
            <a:normAutofit/>
          </a:bodyPr>
          <a:lstStyle/>
          <a:p>
            <a:r>
              <a:rPr lang="en-US" dirty="0"/>
              <a:t>Top NFT Projects by Transaction Volume on Hedera</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p:txBody>
          <a:bodyPr/>
          <a:lstStyle/>
          <a:p>
            <a:fld id="{C8BB1146-E542-4D4E-B8E9-6919A11DDD48}" type="slidenum">
              <a:rPr lang="en-US" smtClean="0"/>
              <a:pPr/>
              <a:t>9</a:t>
            </a:fld>
            <a:endParaRPr lang="en-US" dirty="0"/>
          </a:p>
        </p:txBody>
      </p:sp>
      <p:graphicFrame>
        <p:nvGraphicFramePr>
          <p:cNvPr id="5" name="表格 4">
            <a:extLst>
              <a:ext uri="{FF2B5EF4-FFF2-40B4-BE49-F238E27FC236}">
                <a16:creationId xmlns:a16="http://schemas.microsoft.com/office/drawing/2014/main" id="{66D49589-05A8-AAB8-8456-A78FCAEBC250}"/>
              </a:ext>
            </a:extLst>
          </p:cNvPr>
          <p:cNvGraphicFramePr>
            <a:graphicFrameLocks noGrp="1"/>
          </p:cNvGraphicFramePr>
          <p:nvPr>
            <p:extLst>
              <p:ext uri="{D42A27DB-BD31-4B8C-83A1-F6EECF244321}">
                <p14:modId xmlns:p14="http://schemas.microsoft.com/office/powerpoint/2010/main" val="1094056000"/>
              </p:ext>
            </p:extLst>
          </p:nvPr>
        </p:nvGraphicFramePr>
        <p:xfrm>
          <a:off x="751364" y="1307071"/>
          <a:ext cx="10767534" cy="2191893"/>
        </p:xfrm>
        <a:graphic>
          <a:graphicData uri="http://schemas.openxmlformats.org/drawingml/2006/table">
            <a:tbl>
              <a:tblPr firstRow="1" firstCol="1" bandRow="1">
                <a:tableStyleId>{5C22544A-7EE6-4342-B048-85BDC9FD1C3A}</a:tableStyleId>
              </a:tblPr>
              <a:tblGrid>
                <a:gridCol w="816671">
                  <a:extLst>
                    <a:ext uri="{9D8B030D-6E8A-4147-A177-3AD203B41FA5}">
                      <a16:colId xmlns:a16="http://schemas.microsoft.com/office/drawing/2014/main" val="658786758"/>
                    </a:ext>
                  </a:extLst>
                </a:gridCol>
                <a:gridCol w="4250530">
                  <a:extLst>
                    <a:ext uri="{9D8B030D-6E8A-4147-A177-3AD203B41FA5}">
                      <a16:colId xmlns:a16="http://schemas.microsoft.com/office/drawing/2014/main" val="4195797655"/>
                    </a:ext>
                  </a:extLst>
                </a:gridCol>
                <a:gridCol w="1656046">
                  <a:extLst>
                    <a:ext uri="{9D8B030D-6E8A-4147-A177-3AD203B41FA5}">
                      <a16:colId xmlns:a16="http://schemas.microsoft.com/office/drawing/2014/main" val="1269746917"/>
                    </a:ext>
                  </a:extLst>
                </a:gridCol>
                <a:gridCol w="1528991">
                  <a:extLst>
                    <a:ext uri="{9D8B030D-6E8A-4147-A177-3AD203B41FA5}">
                      <a16:colId xmlns:a16="http://schemas.microsoft.com/office/drawing/2014/main" val="3051983206"/>
                    </a:ext>
                  </a:extLst>
                </a:gridCol>
                <a:gridCol w="1320099">
                  <a:extLst>
                    <a:ext uri="{9D8B030D-6E8A-4147-A177-3AD203B41FA5}">
                      <a16:colId xmlns:a16="http://schemas.microsoft.com/office/drawing/2014/main" val="1191753351"/>
                    </a:ext>
                  </a:extLst>
                </a:gridCol>
                <a:gridCol w="1195197">
                  <a:extLst>
                    <a:ext uri="{9D8B030D-6E8A-4147-A177-3AD203B41FA5}">
                      <a16:colId xmlns:a16="http://schemas.microsoft.com/office/drawing/2014/main" val="1890054939"/>
                    </a:ext>
                  </a:extLst>
                </a:gridCol>
              </a:tblGrid>
              <a:tr h="196157">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Project</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Avg. Price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Volume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Traders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4098814199"/>
                  </a:ext>
                </a:extLst>
              </a:tr>
              <a:tr h="196157">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$406.57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$1.77M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1.98k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4.48k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524142532"/>
                  </a:ext>
                </a:extLst>
              </a:tr>
              <a:tr h="196157">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Earthlings.land</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$305.18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$1.63M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3.92k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15.28k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251534517"/>
                  </a:ext>
                </a:extLst>
              </a:tr>
              <a:tr h="196157">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HANGRY BARBOONS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$249.66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$1.39M</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1.81k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5.85k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641176033"/>
                  </a:ext>
                </a:extLst>
              </a:tr>
              <a:tr h="196157">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HGraph Punks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$193.44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$441.12k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1.06k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1.86k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595169219"/>
                  </a:ext>
                </a:extLst>
              </a:tr>
              <a:tr h="196157">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Golden Banana Coin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$467.11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$285.34k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504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516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323493170"/>
                  </a:ext>
                </a:extLst>
              </a:tr>
              <a:tr h="196157">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$578.52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$259.93k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453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455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72914633"/>
                  </a:ext>
                </a:extLst>
              </a:tr>
              <a:tr h="196157">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Warsome Wizards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$88.51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$251.35k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506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2782794994"/>
                  </a:ext>
                </a:extLst>
              </a:tr>
              <a:tr h="196157">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Creamies Collection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$254.34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$235.29k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468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985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157905558"/>
                  </a:ext>
                </a:extLst>
              </a:tr>
              <a:tr h="196157">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HashPack Special Collection</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$23.30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$227.1k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5.86k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14.43k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613050065"/>
                  </a:ext>
                </a:extLst>
              </a:tr>
              <a:tr h="196157">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Koala Klub Gen 1</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$186.02</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$218.15k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624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1.02k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7512" marR="67512" marT="0" marB="0" anchor="ctr"/>
                </a:tc>
                <a:extLst>
                  <a:ext uri="{0D108BD9-81ED-4DB2-BD59-A6C34878D82A}">
                    <a16:rowId xmlns:a16="http://schemas.microsoft.com/office/drawing/2014/main" val="3092158432"/>
                  </a:ext>
                </a:extLst>
              </a:tr>
            </a:tbl>
          </a:graphicData>
        </a:graphic>
      </p:graphicFrame>
      <p:graphicFrame>
        <p:nvGraphicFramePr>
          <p:cNvPr id="6" name="表格 5">
            <a:extLst>
              <a:ext uri="{FF2B5EF4-FFF2-40B4-BE49-F238E27FC236}">
                <a16:creationId xmlns:a16="http://schemas.microsoft.com/office/drawing/2014/main" id="{A85CDD7C-C163-CBC0-FB53-22B286CFFE15}"/>
              </a:ext>
            </a:extLst>
          </p:cNvPr>
          <p:cNvGraphicFramePr>
            <a:graphicFrameLocks noGrp="1"/>
          </p:cNvGraphicFramePr>
          <p:nvPr>
            <p:extLst>
              <p:ext uri="{D42A27DB-BD31-4B8C-83A1-F6EECF244321}">
                <p14:modId xmlns:p14="http://schemas.microsoft.com/office/powerpoint/2010/main" val="1882546440"/>
              </p:ext>
            </p:extLst>
          </p:nvPr>
        </p:nvGraphicFramePr>
        <p:xfrm>
          <a:off x="751366" y="4055359"/>
          <a:ext cx="10767533" cy="2191893"/>
        </p:xfrm>
        <a:graphic>
          <a:graphicData uri="http://schemas.openxmlformats.org/drawingml/2006/table">
            <a:tbl>
              <a:tblPr firstRow="1" firstCol="1" bandRow="1">
                <a:tableStyleId>{5C22544A-7EE6-4342-B048-85BDC9FD1C3A}</a:tableStyleId>
              </a:tblPr>
              <a:tblGrid>
                <a:gridCol w="807075">
                  <a:extLst>
                    <a:ext uri="{9D8B030D-6E8A-4147-A177-3AD203B41FA5}">
                      <a16:colId xmlns:a16="http://schemas.microsoft.com/office/drawing/2014/main" val="1876860064"/>
                    </a:ext>
                  </a:extLst>
                </a:gridCol>
                <a:gridCol w="4260064">
                  <a:extLst>
                    <a:ext uri="{9D8B030D-6E8A-4147-A177-3AD203B41FA5}">
                      <a16:colId xmlns:a16="http://schemas.microsoft.com/office/drawing/2014/main" val="2443788874"/>
                    </a:ext>
                  </a:extLst>
                </a:gridCol>
                <a:gridCol w="1631105">
                  <a:extLst>
                    <a:ext uri="{9D8B030D-6E8A-4147-A177-3AD203B41FA5}">
                      <a16:colId xmlns:a16="http://schemas.microsoft.com/office/drawing/2014/main" val="4235693960"/>
                    </a:ext>
                  </a:extLst>
                </a:gridCol>
                <a:gridCol w="1544753">
                  <a:extLst>
                    <a:ext uri="{9D8B030D-6E8A-4147-A177-3AD203B41FA5}">
                      <a16:colId xmlns:a16="http://schemas.microsoft.com/office/drawing/2014/main" val="923607145"/>
                    </a:ext>
                  </a:extLst>
                </a:gridCol>
                <a:gridCol w="1333669">
                  <a:extLst>
                    <a:ext uri="{9D8B030D-6E8A-4147-A177-3AD203B41FA5}">
                      <a16:colId xmlns:a16="http://schemas.microsoft.com/office/drawing/2014/main" val="2523913548"/>
                    </a:ext>
                  </a:extLst>
                </a:gridCol>
                <a:gridCol w="1190867">
                  <a:extLst>
                    <a:ext uri="{9D8B030D-6E8A-4147-A177-3AD203B41FA5}">
                      <a16:colId xmlns:a16="http://schemas.microsoft.com/office/drawing/2014/main" val="1520817199"/>
                    </a:ext>
                  </a:extLst>
                </a:gridCol>
              </a:tblGrid>
              <a:tr h="180975">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Collection Name</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Avg. Price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Volume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Traders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8205092"/>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Bored Ape Yacht Club</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$108.23k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$4.25B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19.99k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58.87k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3961208"/>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err="1">
                          <a:effectLst/>
                        </a:rPr>
                        <a:t>CryptoPunks</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$109.34k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$3.89B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9.33k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30.32k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58986838"/>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Mutant Ape Yacht Club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$19.84k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$3.07B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42.56k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147.41k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6464257"/>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Azuki</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$22.38k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$1.98B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97.56k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45108410"/>
                  </a:ext>
                </a:extLst>
              </a:tr>
              <a:tr h="180975">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Meebits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$22.74k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$1.57B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18.87k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51.12k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88237581"/>
                  </a:ext>
                </a:extLst>
              </a:tr>
              <a:tr h="180975">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Art Blocks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$3.89k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$1.47B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62.86k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273.79k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31199747"/>
                  </a:ext>
                </a:extLst>
              </a:tr>
              <a:tr h="180975">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Otherdeed for Otherside</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$4.51k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$1.46B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59.3k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217.45k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02102758"/>
                  </a:ext>
                </a:extLst>
              </a:tr>
              <a:tr h="180975">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Terraform by Mathcastles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$27.03k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$1.29B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8.08k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35.48k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00720076"/>
                  </a:ext>
                </a:extLst>
              </a:tr>
              <a:tr h="180975">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CLONE X - X TAKASHI MURAKAMI</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$12.79k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$1.03B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26.43k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80.66k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88278439"/>
                  </a:ext>
                </a:extLst>
              </a:tr>
              <a:tr h="180975">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Pudgy Penguins</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$10.85k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$1.01B</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23.28k</a:t>
                      </a:r>
                      <a:endParaRPr lang="zh-CN" sz="1100" kern="10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94.68k</a:t>
                      </a:r>
                      <a:endParaRPr lang="zh-CN" sz="1100" kern="100" dirty="0">
                        <a:solidFill>
                          <a:srgbClr val="333333"/>
                        </a:solidFill>
                        <a:effectLst/>
                        <a:latin typeface="minorHAnsi"/>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44163640"/>
                  </a:ext>
                </a:extLst>
              </a:tr>
            </a:tbl>
          </a:graphicData>
        </a:graphic>
      </p:graphicFrame>
      <p:sp>
        <p:nvSpPr>
          <p:cNvPr id="8" name="文本框 7">
            <a:extLst>
              <a:ext uri="{FF2B5EF4-FFF2-40B4-BE49-F238E27FC236}">
                <a16:creationId xmlns:a16="http://schemas.microsoft.com/office/drawing/2014/main" id="{85B733AC-F4AB-C956-6A35-C3B8206136FF}"/>
              </a:ext>
            </a:extLst>
          </p:cNvPr>
          <p:cNvSpPr txBox="1"/>
          <p:nvPr/>
        </p:nvSpPr>
        <p:spPr>
          <a:xfrm>
            <a:off x="3275012" y="3476736"/>
            <a:ext cx="56292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100" b="0" i="0" u="none" strike="noStrike" cap="none" normalizeH="0" baseline="0">
                <a:ln>
                  <a:noFill/>
                </a:ln>
                <a:solidFill>
                  <a:srgbClr val="333333"/>
                </a:solidFill>
                <a:effectLst/>
                <a:latin typeface="Arial" panose="020B0604020202020204" pitchFamily="34" charset="0"/>
                <a:ea typeface="minorHAnsi"/>
                <a:cs typeface="Times New Roman" panose="02020603050405020304" pitchFamily="18" charset="0"/>
              </a:defRPr>
            </a:lvl1pPr>
          </a:lstStyle>
          <a:p>
            <a:r>
              <a:rPr lang="en-US" altLang="zh-CN" dirty="0"/>
              <a:t>Top 10 NFT Projects by Transaction Volume on the Hedera</a:t>
            </a:r>
            <a:endParaRPr lang="zh-CN" altLang="en-US" dirty="0"/>
          </a:p>
        </p:txBody>
      </p:sp>
      <p:sp>
        <p:nvSpPr>
          <p:cNvPr id="10" name="文本框 9">
            <a:extLst>
              <a:ext uri="{FF2B5EF4-FFF2-40B4-BE49-F238E27FC236}">
                <a16:creationId xmlns:a16="http://schemas.microsoft.com/office/drawing/2014/main" id="{C0728F78-DA78-3F68-3994-DF5CF7A1F8AB}"/>
              </a:ext>
            </a:extLst>
          </p:cNvPr>
          <p:cNvSpPr txBox="1"/>
          <p:nvPr/>
        </p:nvSpPr>
        <p:spPr>
          <a:xfrm>
            <a:off x="3275012" y="6225024"/>
            <a:ext cx="55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R="0" lvl="0" indent="0" algn="ctr" eaLnBrk="0" fontAlgn="base" hangingPunct="0">
              <a:lnSpc>
                <a:spcPct val="100000"/>
              </a:lnSpc>
              <a:spcBef>
                <a:spcPct val="0"/>
              </a:spcBef>
              <a:spcAft>
                <a:spcPct val="0"/>
              </a:spcAft>
              <a:buClrTx/>
              <a:buSzTx/>
              <a:buFontTx/>
              <a:buNone/>
              <a:tabLst/>
              <a:defRPr kumimoji="0" sz="1100" b="0" i="0" u="none" strike="noStrike" cap="none" normalizeH="0" baseline="0">
                <a:ln>
                  <a:noFill/>
                </a:ln>
                <a:solidFill>
                  <a:srgbClr val="333333"/>
                </a:solidFill>
                <a:effectLst/>
                <a:latin typeface="Arial" panose="020B0604020202020204" pitchFamily="34" charset="0"/>
                <a:ea typeface="minorHAnsi"/>
                <a:cs typeface="Times New Roman" panose="02020603050405020304" pitchFamily="18" charset="0"/>
              </a:defRPr>
            </a:lvl1pPr>
          </a:lstStyle>
          <a:p>
            <a:r>
              <a:rPr lang="en-US" altLang="zh-CN" dirty="0"/>
              <a:t>Top 10 NFT Projects by Transaction Volume on Ethereum</a:t>
            </a:r>
            <a:endParaRPr lang="zh-CN" altLang="en-US" dirty="0"/>
          </a:p>
        </p:txBody>
      </p:sp>
      <p:pic>
        <p:nvPicPr>
          <p:cNvPr id="11" name="图片 10">
            <a:extLst>
              <a:ext uri="{FF2B5EF4-FFF2-40B4-BE49-F238E27FC236}">
                <a16:creationId xmlns:a16="http://schemas.microsoft.com/office/drawing/2014/main" id="{E16A355C-63E9-65E3-F224-24FA16C54C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238" y="1272296"/>
            <a:ext cx="6916261" cy="5566125"/>
          </a:xfrm>
          <a:prstGeom prst="rect">
            <a:avLst/>
          </a:prstGeom>
          <a:noFill/>
          <a:ln>
            <a:noFill/>
          </a:ln>
        </p:spPr>
      </p:pic>
    </p:spTree>
    <p:extLst>
      <p:ext uri="{BB962C8B-B14F-4D97-AF65-F5344CB8AC3E}">
        <p14:creationId xmlns:p14="http://schemas.microsoft.com/office/powerpoint/2010/main" val="37061156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iSlide">
  <a:themeElements>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
  <TotalTime>2345</TotalTime>
  <Words>5093</Words>
  <Application>Microsoft Office PowerPoint</Application>
  <PresentationFormat>宽屏</PresentationFormat>
  <Paragraphs>1026</Paragraphs>
  <Slides>48</Slides>
  <Notes>34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48</vt:i4>
      </vt:variant>
    </vt:vector>
  </HeadingPairs>
  <TitlesOfParts>
    <vt:vector size="62" baseType="lpstr">
      <vt:lpstr>__IBM_Plex_Mono_eec3d6</vt:lpstr>
      <vt:lpstr>__Roboto_053b0a</vt:lpstr>
      <vt:lpstr>-apple-system</vt:lpstr>
      <vt:lpstr>HarmonyOS_Sans_SC_Regular</vt:lpstr>
      <vt:lpstr>Inter</vt:lpstr>
      <vt:lpstr>minorHAnsi</vt:lpstr>
      <vt:lpstr>PingFang SC</vt:lpstr>
      <vt:lpstr>Söhne</vt:lpstr>
      <vt:lpstr>等线</vt:lpstr>
      <vt:lpstr>微软雅黑</vt:lpstr>
      <vt:lpstr>Arial</vt:lpstr>
      <vt:lpstr>Consolas</vt:lpstr>
      <vt:lpstr>Noto Sans</vt:lpstr>
      <vt:lpstr>Designed by iSlide</vt:lpstr>
      <vt:lpstr>Hedera Network NFT Market Analysis</vt:lpstr>
      <vt:lpstr>Stage</vt:lpstr>
      <vt:lpstr>Hedera Network Overview</vt:lpstr>
      <vt:lpstr>Introduction to Hedera Network </vt:lpstr>
      <vt:lpstr>NFT Fees on Hedera</vt:lpstr>
      <vt:lpstr>NFT Fees on Hedera</vt:lpstr>
      <vt:lpstr>Hedera NFT Market Brief Summary</vt:lpstr>
      <vt:lpstr>Hedera NFT Market Data Analysis</vt:lpstr>
      <vt:lpstr>Top NFT Projects by Transaction Volume on Hedera</vt:lpstr>
      <vt:lpstr>NFT Average Holding Period on the Hedera Network</vt:lpstr>
      <vt:lpstr>NFT Average Holding Period on the Hedera Network</vt:lpstr>
      <vt:lpstr>NFT Token Concentration on the Hedera Network</vt:lpstr>
      <vt:lpstr>NFT Token Concentration on the Hedera Network</vt:lpstr>
      <vt:lpstr>Overall Transaction Data in Hedera</vt:lpstr>
      <vt:lpstr>Overall Transaction Data in Hedera</vt:lpstr>
      <vt:lpstr>Marketplaces Volume on the Hedera Network</vt:lpstr>
      <vt:lpstr>Discussion on NFTs and Copyrights</vt:lpstr>
      <vt:lpstr>Royalty Fee For Hedera NFT</vt:lpstr>
      <vt:lpstr>Royalty Fee For Hedera NFT</vt:lpstr>
      <vt:lpstr>Copyright on the AI Design and Blockchain</vt:lpstr>
      <vt:lpstr>Copyright on the AI Design and Blockchain</vt:lpstr>
      <vt:lpstr>Real-World Asset (RWA) Tokenization</vt:lpstr>
      <vt:lpstr>HEDERA DATA API</vt:lpstr>
      <vt:lpstr>Content</vt:lpstr>
      <vt:lpstr>PowerPoint 演示文稿</vt:lpstr>
      <vt:lpstr>REST API USAGE</vt:lpstr>
      <vt:lpstr>Data Acquisition Solution </vt:lpstr>
      <vt:lpstr>Data Acquisition Solution</vt:lpstr>
      <vt:lpstr>Data Acquisition Solution</vt:lpstr>
      <vt:lpstr>PowerPoint 演示文稿</vt:lpstr>
      <vt:lpstr>Data Acquisition Solution</vt:lpstr>
      <vt:lpstr>Data Acquisition Solution  </vt:lpstr>
      <vt:lpstr>Field difference  </vt:lpstr>
      <vt:lpstr>Hedera Achievements</vt:lpstr>
      <vt:lpstr>Importance  of block chain</vt:lpstr>
      <vt:lpstr> HKU-NFT</vt:lpstr>
      <vt:lpstr>All-in-one NFT Data Analysis Platform</vt:lpstr>
      <vt:lpstr>Comprehensive Data Insights</vt:lpstr>
      <vt:lpstr>Customized Data Interface</vt:lpstr>
      <vt:lpstr>Customized Data Interface</vt:lpstr>
      <vt:lpstr>Customized Data Interface</vt:lpstr>
      <vt:lpstr>Customized Data Interface</vt:lpstr>
      <vt:lpstr>Customized Data Interface</vt:lpstr>
      <vt:lpstr>NFT Data Extract Analysis</vt:lpstr>
      <vt:lpstr>All TIME Blockchains by NFT Sales Volume</vt:lpstr>
      <vt:lpstr>Market vacancy</vt:lpstr>
      <vt:lpstr>PowerPoint 演示文稿</vt:lpstr>
      <vt:lpstr>Thank you!</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Server User Guide</dc:title>
  <dc:creator>iSlide</dc:creator>
  <cp:lastModifiedBy>shenzhen HKU</cp:lastModifiedBy>
  <cp:revision>66</cp:revision>
  <cp:lastPrinted>2023-11-06T16:00:00Z</cp:lastPrinted>
  <dcterms:created xsi:type="dcterms:W3CDTF">2023-11-06T16:00:00Z</dcterms:created>
  <dcterms:modified xsi:type="dcterms:W3CDTF">2024-10-25T02:42:52Z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0843b38f-dbb7-4b86-8b5a-6e2c0c76bc79</vt:lpwstr>
  </property>
</Properties>
</file>